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Nunito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joOyJi6afupA1hDyt4q7O6x9LE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2" name="Google Shape;1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1524000" y="189960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it-IT" b="1"/>
              <a:t>CONTRIBUTO A FONDO PERDUTO «AUTOMATICO»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524000" y="4489006"/>
            <a:ext cx="9144000" cy="2179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4000"/>
              <a:t>- DECRETO LEGGE 25 MAGGIO 2021 N.73 «SOSTEGNI BIS»-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3200"/>
              <a:t>ART. 1. commi 1 - 4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2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2600"/>
              <a:t>Dott.ssa Chiara D’Ambrosio – Componente Commissione Studi dell’UGDCEC di Pisa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6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2600"/>
              <a:t>23 Giugno 2021</a:t>
            </a:r>
            <a:endParaRPr/>
          </a:p>
        </p:txBody>
      </p:sp>
      <p:pic>
        <p:nvPicPr>
          <p:cNvPr id="90" name="Google Shape;90;p1" descr="L'immagine puÃ² contenere: test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4180" y="613096"/>
            <a:ext cx="6263640" cy="1581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br>
              <a:rPr lang="it-IT" sz="3200" b="1"/>
            </a:br>
            <a:endParaRPr sz="3200"/>
          </a:p>
        </p:txBody>
      </p:sp>
      <p:sp>
        <p:nvSpPr>
          <p:cNvPr id="150" name="Google Shape;150;p9"/>
          <p:cNvSpPr txBox="1">
            <a:spLocks noGrp="1"/>
          </p:cNvSpPr>
          <p:nvPr>
            <p:ph type="subTitle" idx="1"/>
          </p:nvPr>
        </p:nvSpPr>
        <p:spPr>
          <a:xfrm>
            <a:off x="7053678" y="5250638"/>
            <a:ext cx="4971661" cy="1540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it-IT" sz="1600" i="1"/>
              <a:t>Prospetto ripreso dalle Istruzioni dell’Agenzia delle Entrate per il riconoscimento del contributo a fondo perduto (nella versione aggiornata al 19 maggio 2021)</a:t>
            </a:r>
            <a:endParaRPr/>
          </a:p>
        </p:txBody>
      </p:sp>
      <p:pic>
        <p:nvPicPr>
          <p:cNvPr id="151" name="Google Shape;151;p9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55526" y="439737"/>
            <a:ext cx="6592914" cy="5581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9"/>
          <p:cNvSpPr txBox="1"/>
          <p:nvPr/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Dott.ssa Chiara D’Ambrosio– Componente Commissione Studi dell'UGDCEC di Pisa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9"/>
          <p:cNvSpPr/>
          <p:nvPr/>
        </p:nvSpPr>
        <p:spPr>
          <a:xfrm>
            <a:off x="5343805" y="1064055"/>
            <a:ext cx="502962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Campi della Mod. Redditi 2020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(Anno 2019)</a:t>
            </a:r>
            <a:endParaRPr sz="1200" b="0" i="0" u="none" strike="noStrike" cap="non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159" name="Google Shape;159;p10"/>
          <p:cNvSpPr txBox="1">
            <a:spLocks noGrp="1"/>
          </p:cNvSpPr>
          <p:nvPr>
            <p:ph type="body" idx="1"/>
          </p:nvPr>
        </p:nvSpPr>
        <p:spPr>
          <a:xfrm>
            <a:off x="838200" y="436098"/>
            <a:ext cx="10515600" cy="574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i="0" dirty="0">
                <a:solidFill>
                  <a:srgbClr val="212529"/>
                </a:solidFill>
              </a:rPr>
              <a:t>L’istanza </a:t>
            </a:r>
            <a:r>
              <a:rPr lang="it-IT" sz="2400" dirty="0">
                <a:solidFill>
                  <a:srgbClr val="212529"/>
                </a:solidFill>
              </a:rPr>
              <a:t>doveva</a:t>
            </a:r>
            <a:r>
              <a:rPr lang="it-IT" sz="2400" i="0" dirty="0">
                <a:solidFill>
                  <a:srgbClr val="212529"/>
                </a:solidFill>
              </a:rPr>
              <a:t> essere presentata in via telematica, a partire dal 30 marzo 2021 e fino al 28 maggio 2021: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i="0" dirty="0">
                <a:solidFill>
                  <a:srgbClr val="212529"/>
                </a:solidFill>
              </a:rPr>
              <a:t>direttamente dal soggetto richiedente </a:t>
            </a:r>
            <a:r>
              <a:rPr lang="it-IT" sz="2000" i="0" dirty="0">
                <a:solidFill>
                  <a:srgbClr val="212529"/>
                </a:solidFill>
              </a:rPr>
              <a:t>mediante la procedura web nel </a:t>
            </a:r>
            <a:r>
              <a:rPr lang="it-IT" sz="2000" dirty="0"/>
              <a:t>portale Fatture e Corrispettivi </a:t>
            </a:r>
            <a:r>
              <a:rPr lang="it-IT" sz="2000" i="0" dirty="0">
                <a:solidFill>
                  <a:srgbClr val="212529"/>
                </a:solidFill>
              </a:rPr>
              <a:t>del sito web dell’Agenzia delle entrate, nella sezione “Contributo a fondo perduto”;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i="0" dirty="0">
                <a:solidFill>
                  <a:srgbClr val="212529"/>
                </a:solidFill>
              </a:rPr>
              <a:t>o tramite intermediario, delegato al servizio “Cassetto fiscale” o al servizio di “Consultazione e acquisizione delle fatture elettroniche o dei loro duplicati informatici”.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67" name="Google Shape;16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pic>
        <p:nvPicPr>
          <p:cNvPr id="168" name="Google Shape;16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498" y="723998"/>
            <a:ext cx="9805182" cy="5632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7800" y="104873"/>
            <a:ext cx="1676400" cy="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pic>
        <p:nvPicPr>
          <p:cNvPr id="175" name="Google Shape;175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54540" y="614582"/>
            <a:ext cx="9349447" cy="57417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3"/>
          <p:cNvSpPr txBox="1">
            <a:spLocks noGrp="1"/>
          </p:cNvSpPr>
          <p:nvPr>
            <p:ph type="ftr" idx="11"/>
          </p:nvPr>
        </p:nvSpPr>
        <p:spPr>
          <a:xfrm>
            <a:off x="4202869" y="643003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pic>
        <p:nvPicPr>
          <p:cNvPr id="181" name="Google Shape;18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9649" y="1257299"/>
            <a:ext cx="10638399" cy="4988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17669" y="427965"/>
            <a:ext cx="31813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pic>
        <p:nvPicPr>
          <p:cNvPr id="188" name="Google Shape;18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1444" y="536770"/>
            <a:ext cx="9976778" cy="56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"/>
          <p:cNvSpPr txBox="1">
            <a:spLocks noGrp="1"/>
          </p:cNvSpPr>
          <p:nvPr>
            <p:ph type="body" idx="1"/>
          </p:nvPr>
        </p:nvSpPr>
        <p:spPr>
          <a:xfrm>
            <a:off x="831850" y="548640"/>
            <a:ext cx="10515600" cy="5541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sz="24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Art. 1 comma 2 D. L. 25 maggio 2021 </a:t>
            </a:r>
            <a:r>
              <a:rPr lang="it-IT" sz="2400" b="0" i="0" u="none" strike="noStrik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n.73</a:t>
            </a:r>
            <a:r>
              <a:rPr lang="it-IT" sz="24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sz="24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Il nuovo contributo a fondo perduto di cui  al  comma  1  spetta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sz="2400" b="1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nella misura del cento per cento</a:t>
            </a:r>
            <a:r>
              <a:rPr lang="it-IT" sz="24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del contributo già riconosciuto  ai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sz="24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sensi dell'articolo 1 del decreto-legge 22 marzo 2021, n. 41 e</a:t>
            </a:r>
            <a:endParaRPr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viene corrisposto dall’Agenzia delle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it-IT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Entrate con la stessa modalità che il beneficiario aveva scelto per il precedente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endParaRPr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rPr lang="it-IT" sz="2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accreditato sullo stesso                                                                          riconosciuto sotto forma di credito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rPr lang="it-IT" sz="2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conto corrente bancario o postale                                           d’imposta da utilizzare in </a:t>
            </a:r>
            <a:r>
              <a:rPr lang="it-IT" sz="20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</a:t>
            </a:r>
            <a:r>
              <a:rPr lang="it-IT" sz="2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2000" dirty="0" err="1">
                <a:solidFill>
                  <a:srgbClr val="000000"/>
                </a:solidFill>
              </a:rPr>
              <a:t>Mod</a:t>
            </a:r>
            <a:r>
              <a:rPr lang="it-IT" sz="2000" dirty="0">
                <a:solidFill>
                  <a:srgbClr val="000000"/>
                </a:solidFill>
              </a:rPr>
              <a:t>. </a:t>
            </a:r>
            <a:r>
              <a:rPr lang="it-IT" sz="2000" dirty="0" err="1">
                <a:solidFill>
                  <a:srgbClr val="000000"/>
                </a:solidFill>
              </a:rPr>
              <a:t>F24</a:t>
            </a:r>
            <a:endParaRPr sz="20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dirty="0"/>
          </a:p>
        </p:txBody>
      </p:sp>
      <p:sp>
        <p:nvSpPr>
          <p:cNvPr id="194" name="Google Shape;194;p15"/>
          <p:cNvSpPr txBox="1">
            <a:spLocks noGrp="1"/>
          </p:cNvSpPr>
          <p:nvPr>
            <p:ph type="ftr" idx="11"/>
          </p:nvPr>
        </p:nvSpPr>
        <p:spPr>
          <a:xfrm>
            <a:off x="4038600" y="630936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cxnSp>
        <p:nvCxnSpPr>
          <p:cNvPr id="195" name="Google Shape;195;p15"/>
          <p:cNvCxnSpPr/>
          <p:nvPr/>
        </p:nvCxnSpPr>
        <p:spPr>
          <a:xfrm flipH="1">
            <a:off x="4740442" y="3784209"/>
            <a:ext cx="478672" cy="77372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6" name="Google Shape;196;p15"/>
          <p:cNvCxnSpPr/>
          <p:nvPr/>
        </p:nvCxnSpPr>
        <p:spPr>
          <a:xfrm>
            <a:off x="6744596" y="3784209"/>
            <a:ext cx="542469" cy="773723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>
            <a:spLocks noGrp="1"/>
          </p:cNvSpPr>
          <p:nvPr>
            <p:ph type="title"/>
          </p:nvPr>
        </p:nvSpPr>
        <p:spPr>
          <a:xfrm>
            <a:off x="831850" y="345173"/>
            <a:ext cx="10515600" cy="1736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it-IT"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Il pagamento dei contributi automatici è iniziato lo scorso </a:t>
            </a:r>
            <a:r>
              <a:rPr lang="it-IT" sz="1800" b="1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 giugno 2021</a:t>
            </a:r>
            <a:r>
              <a:rPr lang="it-IT" sz="1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aprendo ufficialmente la tornata dei contributi del Decreto Sostegno Bis, come annunciato dal Ministro dell’Economia, Daniele Franco, lo scorso 7 giugno in audizione presso la Commissione Bilancio della Camera.</a:t>
            </a:r>
            <a:br>
              <a:rPr lang="it-IT"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202" name="Google Shape;202;p28"/>
          <p:cNvSpPr txBox="1">
            <a:spLocks noGrp="1"/>
          </p:cNvSpPr>
          <p:nvPr>
            <p:ph type="body" idx="1"/>
          </p:nvPr>
        </p:nvSpPr>
        <p:spPr>
          <a:xfrm>
            <a:off x="831850" y="5125452"/>
            <a:ext cx="10515600" cy="992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it-IT" b="0" i="0">
                <a:solidFill>
                  <a:srgbClr val="1C2024"/>
                </a:solidFill>
                <a:latin typeface="Calibri"/>
                <a:ea typeface="Calibri"/>
                <a:cs typeface="Calibri"/>
                <a:sym typeface="Calibri"/>
              </a:rPr>
              <a:t>Roma, 22 giugno 2021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it-IT">
                <a:solidFill>
                  <a:srgbClr val="1C2024"/>
                </a:solidFill>
                <a:latin typeface="Calibri"/>
                <a:ea typeface="Calibri"/>
                <a:cs typeface="Calibri"/>
                <a:sym typeface="Calibri"/>
              </a:rPr>
              <a:t>Comunicato stampa Agenzia delle Entrate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44657" y="1732548"/>
            <a:ext cx="6164208" cy="3094893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8"/>
          <p:cNvSpPr txBox="1">
            <a:spLocks noGrp="1"/>
          </p:cNvSpPr>
          <p:nvPr>
            <p:ph type="ftr" idx="11"/>
          </p:nvPr>
        </p:nvSpPr>
        <p:spPr>
          <a:xfrm>
            <a:off x="4231106" y="630122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205" name="Google Shape;205;p28"/>
          <p:cNvSpPr/>
          <p:nvPr/>
        </p:nvSpPr>
        <p:spPr>
          <a:xfrm>
            <a:off x="5922498" y="2891425"/>
            <a:ext cx="1125416" cy="1936016"/>
          </a:xfrm>
          <a:prstGeom prst="ellipse">
            <a:avLst/>
          </a:prstGeom>
          <a:noFill/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96" name="Google Shape;96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97" name="Google Shape;97;p2"/>
          <p:cNvSpPr txBox="1"/>
          <p:nvPr/>
        </p:nvSpPr>
        <p:spPr>
          <a:xfrm>
            <a:off x="838200" y="315619"/>
            <a:ext cx="10515600" cy="5449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ART. 1 - DECRETO LEGGE 25 MAGGIO 2021 N.73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«SOSTEGNI BIS»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IPOTESI DI APPLICAZIONE: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CONTRIBUTO A FONDO PERDUTO «AUTOMATICO» Art.1 c. 1 e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Art.1 c. da 5 a 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CONTRIBUTO A FONDO PERDUTO «PEREQUATIVO» Art.1 c. da 16 a 27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it-IT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CONTRIBUTO A FONDO PERDUTO «EVENTUALE» Art.1 c. 30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>
            <a:spLocks noGrp="1"/>
          </p:cNvSpPr>
          <p:nvPr>
            <p:ph type="body" idx="1"/>
          </p:nvPr>
        </p:nvSpPr>
        <p:spPr>
          <a:xfrm>
            <a:off x="838200" y="506437"/>
            <a:ext cx="10515600" cy="5670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REQUISITI SOGGETTIVI (art. 1 comma 1)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0"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it-IT" sz="18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itolari di partita IVA attiva al 26 maggio 2021;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Presentazione istanza e ottenimento del contributo di cui all’art. 1 D.L. 22 marzo 2021 </a:t>
            </a:r>
            <a:r>
              <a:rPr lang="it-IT" sz="18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n.41</a:t>
            </a: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 successiva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u="sng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assenza di indebita percezione e restituzione dello stesso</a:t>
            </a: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REQUISITI SOGGETTIVI (art. 1 comma 1 </a:t>
            </a:r>
            <a:r>
              <a:rPr lang="it-IT" sz="1800" b="1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D.L</a:t>
            </a:r>
            <a:r>
              <a:rPr lang="it-IT" sz="18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22 marzo 2021 </a:t>
            </a:r>
            <a:r>
              <a:rPr lang="it-IT" sz="1800" b="1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n.41</a:t>
            </a: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Esercenti attività impresa, arte o professione titolari di partita IVA attiva al 23 marzo 2021;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Producono reddito agrario;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it-IT" sz="18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3. Residenti o stabiliti nel territorio dello Stato.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104" name="Google Shape;104;p3"/>
          <p:cNvSpPr/>
          <p:nvPr/>
        </p:nvSpPr>
        <p:spPr>
          <a:xfrm>
            <a:off x="5941255" y="2652383"/>
            <a:ext cx="309489" cy="68931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/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it-IT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Dott.ssa Chiara D’Ambrosio– Componente Commissione Studi dell'UGDCEC di Pisa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1524000" y="520504"/>
            <a:ext cx="9144000" cy="58077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it-IT" sz="19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SONO ESCLUSI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Soggetti la cui attività risulti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cessata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alla data di entrata in vigore del decreto Sostegni (23 marzo 2021);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Soggetti che hanno attivato la partita IVA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dopo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l’entrata in vigore del decreto Sostegni (dal 24 marzo 2021);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it-IT" sz="1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Enti pubblici ex art. 74;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4. Intermediari finanziari e società di partecipazioni ex art. </a:t>
            </a:r>
            <a:r>
              <a:rPr lang="it-IT" sz="1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162-bis</a:t>
            </a:r>
            <a:r>
              <a:rPr lang="it-IT" sz="1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TUIR.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REQUISITI OGGETTIVI (art. 1 comma 2 </a:t>
            </a:r>
            <a:r>
              <a:rPr lang="it-IT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D.L. 22 marzo 2021 </a:t>
            </a:r>
            <a:r>
              <a:rPr lang="it-IT" sz="1800" b="1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n.41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Redditi agrari ex art. 32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T.U.I.R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Ricavi ex art. 85 lett. a) e b)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T.U.I.R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o compensi ex art. 54 comma 1 </a:t>
            </a:r>
            <a:r>
              <a:rPr lang="it-IT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T.U.I.R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10 Mln di euro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secondo periodo di imposta antecedente a quello di entrata in vigore del Decreto.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3.1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Fatturato medio mensile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nell’anno 2020 </a:t>
            </a:r>
            <a:r>
              <a:rPr lang="it-IT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&lt; almeno del 30% </a:t>
            </a: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rispetto al fatturato medio mensile dell’anno 2019 (PER I SOGGETTI CHE HANNO INIZIATO ENTRO IL 31/12/2018);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3.2 Il contributo spetta anche in assenza del requisito del calo del fatturato (PER I SOGGETTI CHE HANNO ATTIVATO LA PARTITA IVA DAL 1/01/2019).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L’ammontare medio mensile è determinato dividendo l’ammontare complessivo del fatturato e dei corrispettivi per il numero di mesi in cui la partita iva è stata attiva (il mese nel quale è stata attivata la partita iva </a:t>
            </a:r>
            <a:r>
              <a:rPr lang="it-IT" sz="18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</a:t>
            </a:r>
            <a:r>
              <a:rPr lang="it-IT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deve essere conteggiato)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3717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122872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37172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37172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- Componente Commissione Studi dell'UGDCEC di Pisa</a:t>
            </a:r>
            <a:endParaRPr/>
          </a:p>
        </p:txBody>
      </p:sp>
      <p:sp>
        <p:nvSpPr>
          <p:cNvPr id="116" name="Google Shape;116;p5"/>
          <p:cNvSpPr txBox="1">
            <a:spLocks noGrp="1"/>
          </p:cNvSpPr>
          <p:nvPr>
            <p:ph type="body" idx="1"/>
          </p:nvPr>
        </p:nvSpPr>
        <p:spPr>
          <a:xfrm>
            <a:off x="1077351" y="436098"/>
            <a:ext cx="10515600" cy="5670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2400" b="1" dirty="0"/>
              <a:t>A) </a:t>
            </a:r>
            <a:r>
              <a:rPr lang="it-IT" sz="2400" b="1" dirty="0">
                <a:solidFill>
                  <a:srgbClr val="212529"/>
                </a:solidFill>
              </a:rPr>
              <a:t>A</a:t>
            </a:r>
            <a:r>
              <a:rPr lang="it-IT" sz="2400" b="1" i="0" dirty="0">
                <a:solidFill>
                  <a:srgbClr val="212529"/>
                </a:solidFill>
              </a:rPr>
              <a:t>pertura partita Iva </a:t>
            </a:r>
            <a:r>
              <a:rPr lang="it-IT" sz="2400" b="1" i="0" u="sng" dirty="0">
                <a:solidFill>
                  <a:srgbClr val="212529"/>
                </a:solidFill>
              </a:rPr>
              <a:t>prima</a:t>
            </a:r>
            <a:r>
              <a:rPr lang="it-IT" sz="2400" b="1" i="0" dirty="0">
                <a:solidFill>
                  <a:srgbClr val="212529"/>
                </a:solidFill>
              </a:rPr>
              <a:t> del 1° gennaio 2019</a:t>
            </a:r>
            <a:r>
              <a:rPr lang="it-IT" sz="2400" b="0" i="0" dirty="0">
                <a:solidFill>
                  <a:srgbClr val="212529"/>
                </a:solidFill>
              </a:rPr>
              <a:t> 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 dirty="0">
                <a:solidFill>
                  <a:srgbClr val="212529"/>
                </a:solidFill>
              </a:rPr>
              <a:t>Fatturato 2019 pari a 80.000 con una media mensile di 80.000/12 = 6.667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 dirty="0">
                <a:solidFill>
                  <a:srgbClr val="212529"/>
                </a:solidFill>
              </a:rPr>
              <a:t>Fatturato 2020 pari a 40.000 con una media mensile di 38.000/12 = 3.333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 dirty="0">
                <a:solidFill>
                  <a:srgbClr val="212529"/>
                </a:solidFill>
              </a:rPr>
              <a:t>Media mensile 2019 - media mensile 2020 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 dirty="0">
                <a:solidFill>
                  <a:srgbClr val="212529"/>
                </a:solidFill>
              </a:rPr>
              <a:t>=6.667- 3.333 = 3.333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br>
              <a:rPr lang="it-IT" sz="2400" b="0" i="0" dirty="0">
                <a:solidFill>
                  <a:srgbClr val="212529"/>
                </a:solidFill>
              </a:rPr>
            </a:br>
            <a:r>
              <a:rPr lang="it-IT" sz="2400" b="0" i="0" dirty="0">
                <a:solidFill>
                  <a:srgbClr val="212529"/>
                </a:solidFill>
              </a:rPr>
              <a:t>% riduzione media mensile 2019 - 2020 = 3.333 / 6.667 x 100 = 50,00% 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endParaRPr sz="240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dirty="0"/>
              <a:t>a tale differenza si applicherà la percentuale del 60, 50, 40, 30 o 20% a seconda dell’ammontare dei ricavi o compensi dichiarati nel 2019</a:t>
            </a:r>
            <a:endParaRPr sz="2400" dirty="0"/>
          </a:p>
        </p:txBody>
      </p:sp>
      <p:cxnSp>
        <p:nvCxnSpPr>
          <p:cNvPr id="117" name="Google Shape;117;p5"/>
          <p:cNvCxnSpPr/>
          <p:nvPr/>
        </p:nvCxnSpPr>
        <p:spPr>
          <a:xfrm flipH="1">
            <a:off x="2862470" y="3988904"/>
            <a:ext cx="516834" cy="1245705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71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123" name="Google Shape;123;p6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124" name="Google Shape;124;p6"/>
          <p:cNvSpPr txBox="1">
            <a:spLocks noGrp="1"/>
          </p:cNvSpPr>
          <p:nvPr>
            <p:ph type="body" idx="1"/>
          </p:nvPr>
        </p:nvSpPr>
        <p:spPr>
          <a:xfrm>
            <a:off x="838200" y="586703"/>
            <a:ext cx="10515600" cy="5684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2400" b="1"/>
              <a:t>B) Apertura partita iva </a:t>
            </a:r>
            <a:r>
              <a:rPr lang="it-IT" sz="2400" b="1" u="sng"/>
              <a:t>dal 1° gennaio 2019</a:t>
            </a:r>
            <a:endParaRPr sz="2400" u="sng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2400"/>
              <a:t>B.1) se la differenza tra l'ammontare medio mensile del fatturato e dei corrispettivi dell’anno 2020 e l'ammontare medio mensile del fatturato e dei corrispettivi dell’anno 2019 risulti </a:t>
            </a:r>
            <a:r>
              <a:rPr lang="it-IT" sz="2400" b="1"/>
              <a:t>negativa</a:t>
            </a:r>
            <a:r>
              <a:rPr lang="it-IT" sz="2400"/>
              <a:t> (cioè il dato del 2020 è &lt; almeno del 30 % al dato del 2019), a tale differenza si applicherà la percentuale del 60, 50, 40, 30 o 20% a seconda dell’ammontare dei ricavi o compensi dichiarati nel 2019, fermo restando il riconoscimento del contributo minimo qualora superiore;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2400"/>
              <a:t>B.2) nel caso in cui, invece, la differenza di cui al punto precedente risulti</a:t>
            </a:r>
            <a:r>
              <a:rPr lang="it-IT" sz="2400" b="1"/>
              <a:t> positiva </a:t>
            </a:r>
            <a:r>
              <a:rPr lang="it-IT" sz="2400"/>
              <a:t>o </a:t>
            </a:r>
            <a:r>
              <a:rPr lang="it-IT" sz="2400" b="1"/>
              <a:t>pari a zero</a:t>
            </a:r>
            <a:r>
              <a:rPr lang="it-IT" sz="2400"/>
              <a:t>, il contributo è della </a:t>
            </a:r>
            <a:r>
              <a:rPr lang="it-IT" sz="2400" b="1"/>
              <a:t>misura minima </a:t>
            </a:r>
            <a:r>
              <a:rPr lang="it-IT" sz="2400"/>
              <a:t>– definita dell’importo di euro 1.000 per le persone fisiche e di euro 2.000 per i soggetti diversi dalle persone fisiche.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71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130" name="Google Shape;130;p7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131" name="Google Shape;131;p7"/>
          <p:cNvSpPr txBox="1">
            <a:spLocks noGrp="1"/>
          </p:cNvSpPr>
          <p:nvPr>
            <p:ph type="body" idx="1"/>
          </p:nvPr>
        </p:nvSpPr>
        <p:spPr>
          <a:xfrm>
            <a:off x="838200" y="478301"/>
            <a:ext cx="10515600" cy="5586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endParaRPr sz="1900" b="0" i="0">
              <a:solidFill>
                <a:srgbClr val="1C2024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None/>
            </a:pPr>
            <a:r>
              <a:rPr lang="it-IT" sz="1900" b="0" i="0">
                <a:solidFill>
                  <a:srgbClr val="1C2024"/>
                </a:solidFill>
              </a:rPr>
              <a:t>Le percentuali previste sono le seguenti: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Font typeface="Calibri"/>
              <a:buAutoNum type="arabicPeriod"/>
            </a:pPr>
            <a:r>
              <a:rPr lang="it-IT" sz="1900" b="1" i="0">
                <a:solidFill>
                  <a:srgbClr val="1C2024"/>
                </a:solidFill>
              </a:rPr>
              <a:t>60%</a:t>
            </a:r>
            <a:r>
              <a:rPr lang="it-IT" sz="1900" b="0" i="0">
                <a:solidFill>
                  <a:srgbClr val="1C2024"/>
                </a:solidFill>
              </a:rPr>
              <a:t>, se i ricavi e i compensi dell’anno 2019 sono inferiori o pari a 100.000 euro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Font typeface="Calibri"/>
              <a:buAutoNum type="arabicPeriod"/>
            </a:pPr>
            <a:r>
              <a:rPr lang="it-IT" sz="1900" b="1" i="0">
                <a:solidFill>
                  <a:srgbClr val="1C2024"/>
                </a:solidFill>
              </a:rPr>
              <a:t>50%</a:t>
            </a:r>
            <a:r>
              <a:rPr lang="it-IT" sz="1900" b="0" i="0">
                <a:solidFill>
                  <a:srgbClr val="1C2024"/>
                </a:solidFill>
              </a:rPr>
              <a:t>, se i ricavi e i compensi dell’anno 2019 superano i 100.000 euro ma non l’importo di 400.000 di euro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Font typeface="Calibri"/>
              <a:buAutoNum type="arabicPeriod"/>
            </a:pPr>
            <a:r>
              <a:rPr lang="it-IT" sz="1900" b="1" i="0">
                <a:solidFill>
                  <a:srgbClr val="1C2024"/>
                </a:solidFill>
              </a:rPr>
              <a:t>40%</a:t>
            </a:r>
            <a:r>
              <a:rPr lang="it-IT" sz="1900" b="0" i="0">
                <a:solidFill>
                  <a:srgbClr val="1C2024"/>
                </a:solidFill>
              </a:rPr>
              <a:t>, se i ricavi e i compensi dell’anno 2019 superano i 400.000 euro ma non l’importo di 1.000.000 di euro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Font typeface="Calibri"/>
              <a:buAutoNum type="arabicPeriod"/>
            </a:pPr>
            <a:r>
              <a:rPr lang="it-IT" sz="1900" b="1" i="0">
                <a:solidFill>
                  <a:srgbClr val="1C2024"/>
                </a:solidFill>
              </a:rPr>
              <a:t>30%</a:t>
            </a:r>
            <a:r>
              <a:rPr lang="it-IT" sz="1900" b="0" i="0">
                <a:solidFill>
                  <a:srgbClr val="1C2024"/>
                </a:solidFill>
              </a:rPr>
              <a:t>, se i ricavi e i compensi dell’anno 2019 superano 1.000.000 di euro ma non l’importo di 5.000.000 di euro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2024"/>
              </a:buClr>
              <a:buSzPts val="1900"/>
              <a:buFont typeface="Calibri"/>
              <a:buAutoNum type="arabicPeriod"/>
            </a:pPr>
            <a:r>
              <a:rPr lang="it-IT" sz="1900" b="1" i="0">
                <a:solidFill>
                  <a:srgbClr val="1C2024"/>
                </a:solidFill>
              </a:rPr>
              <a:t>20%</a:t>
            </a:r>
            <a:r>
              <a:rPr lang="it-IT" sz="1900" b="0" i="0">
                <a:solidFill>
                  <a:srgbClr val="1C2024"/>
                </a:solidFill>
              </a:rPr>
              <a:t>, se i ricavi e i compensi dell’anno 2019 superano 5.000.000 di euro ma non l’importo di 10.000.000 di euro.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>
            <a:spLocks noGrp="1"/>
          </p:cNvSpPr>
          <p:nvPr>
            <p:ph type="body" idx="1"/>
          </p:nvPr>
        </p:nvSpPr>
        <p:spPr>
          <a:xfrm>
            <a:off x="838200" y="590842"/>
            <a:ext cx="10515600" cy="5765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b="1" dirty="0">
                <a:solidFill>
                  <a:srgbClr val="212529"/>
                </a:solidFill>
              </a:rPr>
              <a:t>C) A</a:t>
            </a:r>
            <a:r>
              <a:rPr lang="it-IT" b="1" i="0" dirty="0">
                <a:solidFill>
                  <a:srgbClr val="212529"/>
                </a:solidFill>
              </a:rPr>
              <a:t>pertura attività di impresa nel 2018 e </a:t>
            </a:r>
            <a:r>
              <a:rPr lang="it-IT" b="1" i="0" u="sng" dirty="0">
                <a:solidFill>
                  <a:srgbClr val="212529"/>
                </a:solidFill>
              </a:rPr>
              <a:t>inizio attività 2019</a:t>
            </a:r>
            <a:r>
              <a:rPr lang="it-IT" b="1" i="0" dirty="0">
                <a:solidFill>
                  <a:srgbClr val="212529"/>
                </a:solidFill>
              </a:rPr>
              <a:t>(*)</a:t>
            </a:r>
            <a:endParaRPr dirty="0"/>
          </a:p>
          <a:p>
            <a:pPr marL="228600" lvl="0" indent="-7747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b="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b="0" i="0" dirty="0">
                <a:solidFill>
                  <a:srgbClr val="212529"/>
                </a:solidFill>
              </a:rPr>
              <a:t>Fatturato 2019 pari a 50.000 con una media mensile di 50.000/12 = 4.167 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b="0" i="0" dirty="0">
                <a:solidFill>
                  <a:srgbClr val="212529"/>
                </a:solidFill>
              </a:rPr>
              <a:t>Fatturato 2020 pari a 40.000 con una media mensile di 40.000/12 = 3.333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b="0" i="0" dirty="0">
                <a:solidFill>
                  <a:srgbClr val="212529"/>
                </a:solidFill>
              </a:rPr>
              <a:t>Media mensile 2019 - media mensile 2020 = 4.167 – 3.333 = 833 euro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sz="2800" b="0" i="0" dirty="0">
                <a:solidFill>
                  <a:srgbClr val="212529"/>
                </a:solidFill>
              </a:rPr>
              <a:t>% riduzione media mensile 2019 - 2020 = 833 /  4.167 x 100 = 20%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0" i="0" dirty="0">
              <a:solidFill>
                <a:srgbClr val="212529"/>
              </a:solidFill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b="0" i="0" dirty="0">
                <a:solidFill>
                  <a:srgbClr val="212529"/>
                </a:solidFill>
              </a:rPr>
              <a:t>Il soggetto pertanto risulterebbe </a:t>
            </a:r>
            <a:r>
              <a:rPr lang="it-IT" b="1" i="0" dirty="0">
                <a:solidFill>
                  <a:srgbClr val="212529"/>
                </a:solidFill>
              </a:rPr>
              <a:t>escluso dal contributo</a:t>
            </a:r>
            <a:r>
              <a:rPr lang="it-IT" b="0" i="0" dirty="0">
                <a:solidFill>
                  <a:srgbClr val="212529"/>
                </a:solidFill>
              </a:rPr>
              <a:t>.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endParaRPr dirty="0">
              <a:solidFill>
                <a:srgbClr val="454545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ct val="100000"/>
              <a:buNone/>
            </a:pPr>
            <a:r>
              <a:rPr lang="it-IT" sz="2200" i="1" dirty="0">
                <a:solidFill>
                  <a:srgbClr val="454545"/>
                </a:solidFill>
                <a:latin typeface="Calibri"/>
                <a:ea typeface="Calibri"/>
                <a:cs typeface="Calibri"/>
                <a:sym typeface="Calibri"/>
              </a:rPr>
              <a:t>(*) L</a:t>
            </a:r>
            <a:r>
              <a:rPr lang="it-IT" sz="2200" b="0" i="1" dirty="0">
                <a:solidFill>
                  <a:srgbClr val="454545"/>
                </a:solidFill>
                <a:latin typeface="Calibri"/>
                <a:ea typeface="Calibri"/>
                <a:cs typeface="Calibri"/>
                <a:sym typeface="Calibri"/>
              </a:rPr>
              <a:t>a cui attività d'impresa, in base alle risultanze del registro delle imprese tenuto presso la Camera di commercio, industria, artigianato e agricoltura, è iniziata nel corso del 2019.</a:t>
            </a:r>
            <a:endParaRPr sz="2200" i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1" i="0" dirty="0">
              <a:solidFill>
                <a:srgbClr val="212529"/>
              </a:solidFill>
            </a:endParaRPr>
          </a:p>
          <a:p>
            <a:pPr marL="228600" lvl="0" indent="-774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138" name="Google Shape;138;p8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Dott.ssa Chiara D’Ambrosio – Componente Commissione Studi dell'UGDCEC di Pisa</a:t>
            </a:r>
            <a:endParaRPr/>
          </a:p>
        </p:txBody>
      </p:sp>
      <p:sp>
        <p:nvSpPr>
          <p:cNvPr id="139" name="Google Shape;139;p8"/>
          <p:cNvSpPr/>
          <p:nvPr/>
        </p:nvSpPr>
        <p:spPr>
          <a:xfrm>
            <a:off x="9172135" y="5901398"/>
            <a:ext cx="2181665" cy="36576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>
            <a:spLocks noGrp="1"/>
          </p:cNvSpPr>
          <p:nvPr>
            <p:ph type="body" idx="1"/>
          </p:nvPr>
        </p:nvSpPr>
        <p:spPr>
          <a:xfrm>
            <a:off x="838200" y="604911"/>
            <a:ext cx="10515600" cy="557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1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Con la disposizione introdotta in sede di conversione del DL Sostegni(*), </a:t>
            </a:r>
            <a:r>
              <a:rPr lang="it-IT" sz="2400" b="0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il soggetto potrà richiedere il nuovo contributo </a:t>
            </a:r>
            <a:r>
              <a:rPr lang="it-IT" sz="2400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a fondo perduto per </a:t>
            </a:r>
            <a:r>
              <a:rPr lang="it-IT" sz="2400" b="1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start up </a:t>
            </a:r>
            <a:r>
              <a:rPr lang="it-IT" sz="2400" b="0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che gli verrà riconosciuto nella misura</a:t>
            </a:r>
            <a:r>
              <a:rPr lang="it-IT" sz="2400" b="1" i="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 massima di 1.000,00 euro</a:t>
            </a:r>
            <a:r>
              <a:rPr lang="it-IT" sz="2400">
                <a:solidFill>
                  <a:srgbClr val="212529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endParaRPr sz="2400" b="0" i="0">
              <a:solidFill>
                <a:srgbClr val="21252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(*)Il testo convertito in legge è stato </a:t>
            </a:r>
            <a:r>
              <a:rPr lang="it-IT" sz="2400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pubblicato in </a:t>
            </a:r>
            <a:r>
              <a:rPr lang="it-IT" sz="2400" b="1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Gazzetta Ufficiale il 21 maggio 2021</a:t>
            </a:r>
            <a:r>
              <a:rPr lang="it-IT" sz="2400" b="0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, trasformando il decreto Sostegni nella </a:t>
            </a:r>
            <a:r>
              <a:rPr lang="it-IT" sz="2400" b="1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legge n. 69 del 21 maggio 2021</a:t>
            </a:r>
            <a:r>
              <a:rPr lang="it-IT" sz="2400" b="0" i="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endParaRPr sz="2400" b="0" i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12529"/>
              </a:buClr>
              <a:buSzPts val="2400"/>
              <a:buNone/>
            </a:pPr>
            <a:r>
              <a:rPr lang="it-IT" sz="24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tale contributo a fondo perduto, si applicano le disposizioni del citato articolo 1 di cui al contributo a fondo perduto ordinario. Un decreto M.E.</a:t>
            </a:r>
            <a:r>
              <a:rPr lang="it-IT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F.</a:t>
            </a:r>
            <a:r>
              <a:rPr lang="it-IT" sz="24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dovrà stabilire i criteri e le modalità di attuazione della norma.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1510</Words>
  <Application>Microsoft Office PowerPoint</Application>
  <PresentationFormat>Widescreen</PresentationFormat>
  <Paragraphs>139</Paragraphs>
  <Slides>17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Calibri</vt:lpstr>
      <vt:lpstr>Arial</vt:lpstr>
      <vt:lpstr>Nunito</vt:lpstr>
      <vt:lpstr>Tema di Office</vt:lpstr>
      <vt:lpstr>CONTRIBUTO A FONDO PERDUTO «AUTOMATICO»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</vt:lpstr>
      <vt:lpstr> </vt:lpstr>
      <vt:lpstr>Presentazione standard di PowerPoint</vt:lpstr>
      <vt:lpstr>Presentazione standard di PowerPoint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Il pagamento dei contributi automatici è iniziato lo scorso 16 giugno 2021, aprendo ufficialmente la tornata dei contributi del Decreto Sostegno Bis, come annunciato dal Ministro dell’Economia, Daniele Franco, lo scorso 7 giugno in audizione presso la Commissione Bilancio della Camera.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CONTRIBUTO A FONDO PERDUTO «AUTOMATICO»</dc:title>
  <dc:creator>utente22</dc:creator>
  <cp:lastModifiedBy>Chiara D'Ambrosio</cp:lastModifiedBy>
  <cp:revision>2</cp:revision>
  <dcterms:created xsi:type="dcterms:W3CDTF">2021-06-05T14:24:27Z</dcterms:created>
  <dcterms:modified xsi:type="dcterms:W3CDTF">2021-07-02T11:46:32Z</dcterms:modified>
</cp:coreProperties>
</file>