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embeddedFontLst>
    <p:embeddedFont>
      <p:font typeface="Arial Black" panose="020B0A04020102020204" pitchFamily="34" charset="0"/>
      <p:regular r:id="rId17"/>
      <p:bold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iHm2nMTirVhVQ/iSB2bK4nrA9X6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customschemas.google.com/relationships/presentationmetadata" Target="metadata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o Rossi" userId="54e891f40528d2e1" providerId="LiveId" clId="{75B38229-5874-4C19-9ED0-321F0077F2C5}"/>
    <pc:docChg chg="custSel modSld">
      <pc:chgData name="Carlo Rossi" userId="54e891f40528d2e1" providerId="LiveId" clId="{75B38229-5874-4C19-9ED0-321F0077F2C5}" dt="2021-07-02T09:40:34.103" v="110" actId="20577"/>
      <pc:docMkLst>
        <pc:docMk/>
      </pc:docMkLst>
      <pc:sldChg chg="modSp mod">
        <pc:chgData name="Carlo Rossi" userId="54e891f40528d2e1" providerId="LiveId" clId="{75B38229-5874-4C19-9ED0-321F0077F2C5}" dt="2021-07-02T09:40:34.103" v="110" actId="20577"/>
        <pc:sldMkLst>
          <pc:docMk/>
          <pc:sldMk cId="0" sldId="257"/>
        </pc:sldMkLst>
        <pc:spChg chg="mod">
          <ac:chgData name="Carlo Rossi" userId="54e891f40528d2e1" providerId="LiveId" clId="{75B38229-5874-4C19-9ED0-321F0077F2C5}" dt="2021-07-02T09:40:34.103" v="110" actId="20577"/>
          <ac:spMkLst>
            <pc:docMk/>
            <pc:sldMk cId="0" sldId="257"/>
            <ac:spMk id="9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b803881c60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0" name="Google Shape;170;gb803881c60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8" name="Google Shape;17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6" name="Google Shape;18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4" name="Google Shape;19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2" name="Google Shape;2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" name="Google Shape;93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0" name="Google Shape;100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3" name="Google Shape;14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" name="Google Shape;16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>
          <a:xfrm>
            <a:off x="1663083" y="2386543"/>
            <a:ext cx="8865833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libri"/>
              <a:buNone/>
            </a:pPr>
            <a:r>
              <a:rPr lang="it-IT" sz="5000" b="1"/>
              <a:t>CONTRIBUTO A FONDO PERDUTO «ALTERNATIVO»</a:t>
            </a:r>
            <a:endParaRPr/>
          </a:p>
        </p:txBody>
      </p:sp>
      <p:sp>
        <p:nvSpPr>
          <p:cNvPr id="89" name="Google Shape;89;p1"/>
          <p:cNvSpPr txBox="1">
            <a:spLocks noGrp="1"/>
          </p:cNvSpPr>
          <p:nvPr>
            <p:ph type="subTitle" idx="1"/>
          </p:nvPr>
        </p:nvSpPr>
        <p:spPr>
          <a:xfrm>
            <a:off x="1524000" y="4489006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it-IT" sz="4000"/>
              <a:t>- DECRETO LEGGE 25 MAGGIO 2021 N.73 «SOSTEGNI BIS»-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it-IT" sz="3200"/>
              <a:t>ART. 1. commi 5-13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2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it-IT" sz="2600"/>
              <a:t>Dott. Nicola Rossi – Componente Commissione Studi dell’UGDCEC di Pisa</a:t>
            </a:r>
            <a:endParaRPr/>
          </a:p>
        </p:txBody>
      </p:sp>
      <p:pic>
        <p:nvPicPr>
          <p:cNvPr id="90" name="Google Shape;90;p1" descr="L'immagine puÃ² contenere: test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64179" y="403885"/>
            <a:ext cx="6263640" cy="1581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b803881c60_0_6"/>
          <p:cNvSpPr txBox="1">
            <a:spLocks noGrp="1"/>
          </p:cNvSpPr>
          <p:nvPr>
            <p:ph type="body" idx="1"/>
          </p:nvPr>
        </p:nvSpPr>
        <p:spPr>
          <a:xfrm>
            <a:off x="838200" y="1836298"/>
            <a:ext cx="10515600" cy="4284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/>
              <a:t>Per i soggetti che non hanno percepito il Fondo Perduto del Decreto Sostegni le percentuali previste sono le seguenti: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 sz="2400"/>
              <a:t>90%, se i ricavi e i compensi dell’anno 2019 sono inferiori o pari a 100.000 euro</a:t>
            </a:r>
            <a:endParaRPr sz="24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 sz="2400"/>
              <a:t>70%, se i ricavi e i compensi dell’anno 2019 superano i 100.000 euro ma non l’importo di 400.000 di euro</a:t>
            </a:r>
            <a:endParaRPr sz="24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 sz="2400"/>
              <a:t>50%, se i ricavi e i compensi dell’anno 2019 superano i 400.000 euro ma non l’importo di 1.000.000 di euro</a:t>
            </a:r>
            <a:endParaRPr sz="24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 sz="2400"/>
              <a:t>40%, se i ricavi e i compensi dell’anno 2019 superano 1.000.000 di euro ma non l’importo di 5.000.000 di euro</a:t>
            </a:r>
            <a:endParaRPr sz="24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 sz="2400"/>
              <a:t>30%, se i ricavi e i compensi dell’anno 2019 superano 5.000.000 di euro ma non l’importo di 10.000.000 di euro.</a:t>
            </a:r>
            <a:endParaRPr sz="2400"/>
          </a:p>
        </p:txBody>
      </p:sp>
      <p:sp>
        <p:nvSpPr>
          <p:cNvPr id="173" name="Google Shape;173;gb803881c60_0_6"/>
          <p:cNvSpPr txBox="1"/>
          <p:nvPr/>
        </p:nvSpPr>
        <p:spPr>
          <a:xfrm>
            <a:off x="862818" y="598875"/>
            <a:ext cx="10466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it-IT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CONTRIBUTO A FONDO PERDUTO «ALTERNATIVO»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b803881c60_0_6"/>
          <p:cNvSpPr txBox="1">
            <a:spLocks noGrp="1"/>
          </p:cNvSpPr>
          <p:nvPr>
            <p:ph type="ftr" idx="11"/>
          </p:nvPr>
        </p:nvSpPr>
        <p:spPr>
          <a:xfrm>
            <a:off x="3610199" y="6492900"/>
            <a:ext cx="4971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 Nicola Rossi– Componente Commissione Studi dell'UGDCEC di Pisa</a:t>
            </a:r>
            <a:endParaRPr/>
          </a:p>
        </p:txBody>
      </p:sp>
      <p:sp>
        <p:nvSpPr>
          <p:cNvPr id="175" name="Google Shape;175;gb803881c60_0_6"/>
          <p:cNvSpPr txBox="1"/>
          <p:nvPr/>
        </p:nvSpPr>
        <p:spPr>
          <a:xfrm>
            <a:off x="3769554" y="1232915"/>
            <a:ext cx="465289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i="0" u="sng" strike="noStrike" cap="none">
                <a:solidFill>
                  <a:srgbClr val="8DA9DB"/>
                </a:solidFill>
                <a:latin typeface="Arial"/>
                <a:ea typeface="Arial"/>
                <a:cs typeface="Arial"/>
                <a:sym typeface="Arial"/>
              </a:rPr>
              <a:t>PERCENTUALI MAGGIORATE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2"/>
          <p:cNvSpPr txBox="1">
            <a:spLocks noGrp="1"/>
          </p:cNvSpPr>
          <p:nvPr>
            <p:ph type="body" idx="1"/>
          </p:nvPr>
        </p:nvSpPr>
        <p:spPr>
          <a:xfrm>
            <a:off x="838200" y="2377440"/>
            <a:ext cx="10515600" cy="3742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it-IT" sz="3600"/>
              <a:t>Per tutti i soggetti l’importo del contributo non può essere superiore a €150.000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it-IT" sz="3600"/>
              <a:t>Il contributo non concorre alla formazione della base imponibile delle imposte sui redditi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it-IT" sz="3600"/>
              <a:t>Il contributo potrà essere riconosciuto anche come credito di imposta, da utilizzare in compensazione</a:t>
            </a:r>
            <a:endParaRPr sz="3600"/>
          </a:p>
        </p:txBody>
      </p:sp>
      <p:sp>
        <p:nvSpPr>
          <p:cNvPr id="181" name="Google Shape;181;p12"/>
          <p:cNvSpPr txBox="1"/>
          <p:nvPr/>
        </p:nvSpPr>
        <p:spPr>
          <a:xfrm>
            <a:off x="862818" y="598875"/>
            <a:ext cx="10466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it-IT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CONTRIBUTO A FONDO PERDUTO «ALTERNATIVO»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2"/>
          <p:cNvSpPr txBox="1">
            <a:spLocks noGrp="1"/>
          </p:cNvSpPr>
          <p:nvPr>
            <p:ph type="ftr" idx="11"/>
          </p:nvPr>
        </p:nvSpPr>
        <p:spPr>
          <a:xfrm>
            <a:off x="3610199" y="6492900"/>
            <a:ext cx="4971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 Nicola Rossi– Componente Commissione Studi dell'UGDCEC di Pisa</a:t>
            </a:r>
            <a:endParaRPr/>
          </a:p>
        </p:txBody>
      </p:sp>
      <p:sp>
        <p:nvSpPr>
          <p:cNvPr id="183" name="Google Shape;183;p12"/>
          <p:cNvSpPr txBox="1"/>
          <p:nvPr/>
        </p:nvSpPr>
        <p:spPr>
          <a:xfrm>
            <a:off x="4083147" y="1494625"/>
            <a:ext cx="402570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i="0" u="sng" strike="noStrike" cap="none">
                <a:solidFill>
                  <a:srgbClr val="8DA9DB"/>
                </a:solidFill>
                <a:latin typeface="Arial"/>
                <a:ea typeface="Arial"/>
                <a:cs typeface="Arial"/>
                <a:sym typeface="Arial"/>
              </a:rPr>
              <a:t>LIMITI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7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br>
              <a:rPr lang="it-IT"/>
            </a:br>
            <a:endParaRPr/>
          </a:p>
        </p:txBody>
      </p:sp>
      <p:sp>
        <p:nvSpPr>
          <p:cNvPr id="189" name="Google Shape;189;p6"/>
          <p:cNvSpPr txBox="1">
            <a:spLocks noGrp="1"/>
          </p:cNvSpPr>
          <p:nvPr>
            <p:ph type="body" idx="1"/>
          </p:nvPr>
        </p:nvSpPr>
        <p:spPr>
          <a:xfrm>
            <a:off x="838200" y="1531620"/>
            <a:ext cx="10515600" cy="4645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it-IT" u="sng">
                <a:solidFill>
                  <a:srgbClr val="8DA9DB"/>
                </a:solidFill>
              </a:rPr>
              <a:t>ADEMPIMENTI NECESSARI</a:t>
            </a:r>
            <a:endParaRPr u="sng">
              <a:solidFill>
                <a:srgbClr val="8DA9DB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/>
          </a:p>
          <a:p>
            <a:pPr marL="510540" lvl="0" indent="-49355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it-IT" sz="5750"/>
              <a:t>Istanza telematica da presentare entro 60 giorni dalla data di avvio della procedura telematica</a:t>
            </a:r>
            <a:endParaRPr sz="5750"/>
          </a:p>
          <a:p>
            <a:pPr marL="510540" lvl="0" indent="-49355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it-IT" sz="5750"/>
              <a:t> «i termini di presentazione della stessa e ogni altro elemento necessario all'attuazione delle disposizioni dei commi da 5 a 12 sono definiti con provvedimento del direttore  dell'Agenzia delle entrate, che individua, altresì, gli  elementi  da  dichiarare nell'istanza»</a:t>
            </a:r>
            <a:endParaRPr sz="5750"/>
          </a:p>
          <a:p>
            <a:pPr marL="510540" lvl="0" indent="-49355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it-IT" sz="5750"/>
              <a:t>Per i soggetti obbligati a presentare la LIPE IVA l’istanza si può presentare solo dopo la presentazione della comunicazione del primo trimestre 2021</a:t>
            </a:r>
            <a:endParaRPr/>
          </a:p>
        </p:txBody>
      </p:sp>
      <p:sp>
        <p:nvSpPr>
          <p:cNvPr id="190" name="Google Shape;190;p6"/>
          <p:cNvSpPr txBox="1"/>
          <p:nvPr/>
        </p:nvSpPr>
        <p:spPr>
          <a:xfrm>
            <a:off x="862818" y="598875"/>
            <a:ext cx="10466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it-IT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CONTRIBUTO A FONDO PERDUTO «ALTERNATIVO»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6"/>
          <p:cNvSpPr txBox="1">
            <a:spLocks noGrp="1"/>
          </p:cNvSpPr>
          <p:nvPr>
            <p:ph type="ftr" idx="11"/>
          </p:nvPr>
        </p:nvSpPr>
        <p:spPr>
          <a:xfrm>
            <a:off x="3610200" y="6492875"/>
            <a:ext cx="4971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 Nicola Rossi – Componente Commissione Studi dell'UGDCEC di Pisa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713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br>
              <a:rPr lang="it-IT"/>
            </a:br>
            <a:endParaRPr/>
          </a:p>
        </p:txBody>
      </p:sp>
      <p:sp>
        <p:nvSpPr>
          <p:cNvPr id="197" name="Google Shape;197;p7"/>
          <p:cNvSpPr txBox="1">
            <a:spLocks noGrp="1"/>
          </p:cNvSpPr>
          <p:nvPr>
            <p:ph type="body" idx="1"/>
          </p:nvPr>
        </p:nvSpPr>
        <p:spPr>
          <a:xfrm>
            <a:off x="862818" y="2142141"/>
            <a:ext cx="10515600" cy="2573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/>
              <a:t>Il Ministro dell’Economia Daniele Franco, in un audizione alla camera annunciava l’avvio dei pagamenti automatici per il 16 giugno e l’apertura  dello sportello telematico per presentare le domande per il contributo il 23 giugno. La prima scadenza è poi slittata al 22 giugno e sulla seconda ad oggi, trascorso più di un mese dalla pubblicazione del decreto in Gazzetta, non ci sono informazioni. </a:t>
            </a:r>
            <a:endParaRPr/>
          </a:p>
        </p:txBody>
      </p:sp>
      <p:sp>
        <p:nvSpPr>
          <p:cNvPr id="198" name="Google Shape;198;p7"/>
          <p:cNvSpPr txBox="1"/>
          <p:nvPr/>
        </p:nvSpPr>
        <p:spPr>
          <a:xfrm>
            <a:off x="862818" y="598875"/>
            <a:ext cx="1046636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it-IT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CONTRIBUTO A FONDO PERDUTO «ALTERNATIVO»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7"/>
          <p:cNvSpPr txBox="1">
            <a:spLocks noGrp="1"/>
          </p:cNvSpPr>
          <p:nvPr>
            <p:ph type="ftr" idx="11"/>
          </p:nvPr>
        </p:nvSpPr>
        <p:spPr>
          <a:xfrm>
            <a:off x="3181739" y="6356350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 Nicola Rossi – Componente Commissione Studi dell'UGDCEC di Pisa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1"/>
          <p:cNvSpPr txBox="1">
            <a:spLocks noGrp="1"/>
          </p:cNvSpPr>
          <p:nvPr>
            <p:ph type="title"/>
          </p:nvPr>
        </p:nvSpPr>
        <p:spPr>
          <a:xfrm>
            <a:off x="1004315" y="4209870"/>
            <a:ext cx="10183368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it-IT"/>
              <a:t>GRAZIE PER L’ATTENZIONE</a:t>
            </a:r>
            <a:endParaRPr/>
          </a:p>
        </p:txBody>
      </p:sp>
      <p:pic>
        <p:nvPicPr>
          <p:cNvPr id="205" name="Google Shape;205;p11" descr="L'immagine puÃ² contenere: test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64179" y="403885"/>
            <a:ext cx="6263640" cy="1581464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1"/>
          <p:cNvSpPr txBox="1">
            <a:spLocks noGrp="1"/>
          </p:cNvSpPr>
          <p:nvPr>
            <p:ph type="ftr" idx="11"/>
          </p:nvPr>
        </p:nvSpPr>
        <p:spPr>
          <a:xfrm>
            <a:off x="3610168" y="6454115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 Nicola Rossi – Componente Commissione Studi dell'UGDCEC di Pisa</a:t>
            </a:r>
            <a:endParaRPr/>
          </a:p>
        </p:txBody>
      </p:sp>
      <p:sp>
        <p:nvSpPr>
          <p:cNvPr id="207" name="Google Shape;207;p11"/>
          <p:cNvSpPr txBox="1"/>
          <p:nvPr/>
        </p:nvSpPr>
        <p:spPr>
          <a:xfrm>
            <a:off x="1663083" y="2386543"/>
            <a:ext cx="8865833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libri"/>
              <a:buNone/>
            </a:pPr>
            <a:r>
              <a:rPr lang="it-IT" sz="4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CONTRIBUTO A FONDO PERDUTO «ALTERNATIVO»</a:t>
            </a:r>
            <a:endParaRPr sz="4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it-IT" sz="3200"/>
              <a:t>CASI PARTICOLARI CONTRIBUTO A FONDO PERDUTO DEL DECRETO SOSTEGNI (DL 41/2021)</a:t>
            </a:r>
            <a:endParaRPr/>
          </a:p>
        </p:txBody>
      </p:sp>
      <p:sp>
        <p:nvSpPr>
          <p:cNvPr id="96" name="Google Shape;96;p28"/>
          <p:cNvSpPr txBox="1">
            <a:spLocks noGrp="1"/>
          </p:cNvSpPr>
          <p:nvPr>
            <p:ph type="body" idx="1"/>
          </p:nvPr>
        </p:nvSpPr>
        <p:spPr>
          <a:xfrm>
            <a:off x="838200" y="2419643"/>
            <a:ext cx="10515600" cy="3757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it-IT" sz="3600" dirty="0"/>
              <a:t>Calo del fatturato derivante da vendita bene strumentale </a:t>
            </a:r>
            <a:endParaRPr dirty="0"/>
          </a:p>
          <a:p>
            <a:pPr marL="1143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it-IT" dirty="0"/>
              <a:t>Cessione immobilizzazione non confluisce nel rigo RS107</a:t>
            </a:r>
            <a:endParaRPr dirty="0"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it-IT" sz="3600" dirty="0"/>
              <a:t>Enti No Profit</a:t>
            </a:r>
          </a:p>
          <a:p>
            <a:pPr marL="1143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it-IT"/>
              <a:t>Problematica frequente</a:t>
            </a:r>
            <a:endParaRPr dirty="0"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it-IT" sz="3600" dirty="0"/>
              <a:t>…..</a:t>
            </a:r>
            <a:endParaRPr sz="3600" dirty="0"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dirty="0"/>
          </a:p>
        </p:txBody>
      </p:sp>
      <p:sp>
        <p:nvSpPr>
          <p:cNvPr id="97" name="Google Shape;97;p28"/>
          <p:cNvSpPr txBox="1">
            <a:spLocks noGrp="1"/>
          </p:cNvSpPr>
          <p:nvPr>
            <p:ph type="ftr" idx="11"/>
          </p:nvPr>
        </p:nvSpPr>
        <p:spPr>
          <a:xfrm>
            <a:off x="3610169" y="6492875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 Nicola Rossi– Componente Commissione Studi dell'UGDCEC di Pisa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it-IT" sz="3600" b="1">
                <a:solidFill>
                  <a:srgbClr val="000000"/>
                </a:solidFill>
              </a:rPr>
              <a:t>ISTANZA AUTOTUTELA</a:t>
            </a:r>
            <a:endParaRPr sz="3600" b="1">
              <a:solidFill>
                <a:srgbClr val="000000"/>
              </a:solidFill>
            </a:endParaRPr>
          </a:p>
        </p:txBody>
      </p:sp>
      <p:sp>
        <p:nvSpPr>
          <p:cNvPr id="103" name="Google Shape;103;p29"/>
          <p:cNvSpPr txBox="1">
            <a:spLocks noGrp="1"/>
          </p:cNvSpPr>
          <p:nvPr>
            <p:ph type="body" idx="1"/>
          </p:nvPr>
        </p:nvSpPr>
        <p:spPr>
          <a:xfrm>
            <a:off x="838199" y="2383715"/>
            <a:ext cx="10515600" cy="3890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65773" lvl="0" indent="-470535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it-IT"/>
              <a:t>unico rimedio per richiedere un riesame dell’istanza non accolta</a:t>
            </a:r>
            <a:endParaRPr/>
          </a:p>
          <a:p>
            <a:pPr marL="465773" lvl="0" indent="-470535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it-IT"/>
              <a:t>invio tramite PEC alla direzione provinciale competente </a:t>
            </a:r>
            <a:endParaRPr/>
          </a:p>
          <a:p>
            <a:pPr marL="465773" lvl="0" indent="-470535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it-IT"/>
              <a:t>DIFETTI: tempi di risposta incerti, burocrazia inutile</a:t>
            </a:r>
            <a:endParaRPr/>
          </a:p>
          <a:p>
            <a:pPr marL="465772" lvl="0" indent="-470535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it-IT"/>
              <a:t>si va contro la Ratio che ha giustificato l’introduzione del Fondo Perduto</a:t>
            </a:r>
            <a:endParaRPr/>
          </a:p>
          <a:p>
            <a:pPr marL="465773" lvl="0" indent="-470535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it-IT"/>
              <a:t>mancata risposta in tempi ragionevoli potrebbe portare alla violazione dello statuto del  contribuente?</a:t>
            </a:r>
            <a:endParaRPr/>
          </a:p>
          <a:p>
            <a:pPr marL="465772" lvl="0" indent="-470535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it-IT"/>
              <a:t>sarebbe stato possibile prevedere un altro strumento più fluido per richiedere il riesame di un’istanza di Fondo Perduto non accolta?</a:t>
            </a:r>
            <a:endParaRPr/>
          </a:p>
        </p:txBody>
      </p:sp>
      <p:sp>
        <p:nvSpPr>
          <p:cNvPr id="104" name="Google Shape;104;p29"/>
          <p:cNvSpPr txBox="1">
            <a:spLocks noGrp="1"/>
          </p:cNvSpPr>
          <p:nvPr>
            <p:ph type="ftr" idx="11"/>
          </p:nvPr>
        </p:nvSpPr>
        <p:spPr>
          <a:xfrm>
            <a:off x="3610169" y="6492875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 Nicola Rossi– Componente Commissione Studi dell'UGDCEC di Pisa</a:t>
            </a:r>
            <a:endParaRPr/>
          </a:p>
        </p:txBody>
      </p:sp>
      <p:sp>
        <p:nvSpPr>
          <p:cNvPr id="105" name="Google Shape;105;p29"/>
          <p:cNvSpPr txBox="1"/>
          <p:nvPr/>
        </p:nvSpPr>
        <p:spPr>
          <a:xfrm>
            <a:off x="4009291" y="1606491"/>
            <a:ext cx="4173416" cy="424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0" i="0" u="sng" strike="noStrike" cap="none">
                <a:solidFill>
                  <a:srgbClr val="8DA9DB"/>
                </a:solidFill>
                <a:latin typeface="Calibri"/>
                <a:ea typeface="Calibri"/>
                <a:cs typeface="Calibri"/>
                <a:sym typeface="Calibri"/>
              </a:rPr>
              <a:t>UNO STRUMENTO ADEGUATO?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"/>
          <p:cNvSpPr txBox="1">
            <a:spLocks noGrp="1"/>
          </p:cNvSpPr>
          <p:nvPr>
            <p:ph type="subTitle" idx="1"/>
          </p:nvPr>
        </p:nvSpPr>
        <p:spPr>
          <a:xfrm>
            <a:off x="831273" y="895927"/>
            <a:ext cx="10427853" cy="5273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it-IT" sz="3200"/>
              <a:t>ART. 1 - DECRETO LEGGE 25 MAGGIO 2021 N.73 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it-IT" sz="3200"/>
              <a:t>«SOSTEGNI BIS»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it-IT" sz="2000"/>
              <a:t>4 IPOTESI DI APPLICAZIONE: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342900" lvl="0" indent="-3429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EABAB"/>
              </a:buClr>
              <a:buSzPts val="2400"/>
              <a:buFont typeface="Calibri"/>
              <a:buAutoNum type="arabicPeriod"/>
            </a:pPr>
            <a:r>
              <a:rPr lang="it-IT">
                <a:solidFill>
                  <a:srgbClr val="AEABAB"/>
                </a:solidFill>
              </a:rPr>
              <a:t>CONTRIBUTO A FONDO PERDUTO «AUTOMATICO» Art.1 c. 1 e 2</a:t>
            </a:r>
            <a:endParaRPr/>
          </a:p>
          <a:p>
            <a:pPr marL="342900" lvl="0" indent="-3429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AutoNum type="arabicPeriod"/>
            </a:pPr>
            <a:r>
              <a:rPr lang="it-IT"/>
              <a:t>CONTRIBUTO A FONDO PERDUTO «ALTERNATIVO» Art.1 c. da 5 a 13</a:t>
            </a:r>
            <a:endParaRPr/>
          </a:p>
          <a:p>
            <a:pPr marL="342900" lvl="0" indent="-3429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EABAB"/>
              </a:buClr>
              <a:buSzPts val="2400"/>
              <a:buFont typeface="Calibri"/>
              <a:buAutoNum type="arabicPeriod"/>
            </a:pPr>
            <a:r>
              <a:rPr lang="it-IT">
                <a:solidFill>
                  <a:srgbClr val="AEABAB"/>
                </a:solidFill>
              </a:rPr>
              <a:t>CONTRIBUTO A FONDO PERDUTO «PEREQUATIVO» Art.1 c. da 16 a 27</a:t>
            </a:r>
            <a:endParaRPr/>
          </a:p>
          <a:p>
            <a:pPr marL="342900" lvl="0" indent="-3429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EABAB"/>
              </a:buClr>
              <a:buSzPts val="2400"/>
              <a:buFont typeface="Calibri"/>
              <a:buAutoNum type="arabicPeriod"/>
            </a:pPr>
            <a:r>
              <a:rPr lang="it-IT">
                <a:solidFill>
                  <a:srgbClr val="AEABAB"/>
                </a:solidFill>
              </a:rPr>
              <a:t>CONTRIBUTO A FONDO PERDUTO «EVENTUALE» Art.1 c. 30</a:t>
            </a:r>
            <a:endParaRPr/>
          </a:p>
          <a:p>
            <a:pPr marL="342900" lvl="0" indent="-1905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>
              <a:solidFill>
                <a:srgbClr val="AEABAB"/>
              </a:solidFill>
            </a:endParaRPr>
          </a:p>
          <a:p>
            <a:pPr marL="342900" lvl="0" indent="-1905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>
              <a:solidFill>
                <a:srgbClr val="AEABAB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3429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/>
          </a:p>
          <a:p>
            <a:pPr marL="3429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/>
          </a:p>
        </p:txBody>
      </p:sp>
      <p:sp>
        <p:nvSpPr>
          <p:cNvPr id="111" name="Google Shape;111;p2"/>
          <p:cNvSpPr txBox="1">
            <a:spLocks noGrp="1"/>
          </p:cNvSpPr>
          <p:nvPr>
            <p:ph type="ftr" idx="11"/>
          </p:nvPr>
        </p:nvSpPr>
        <p:spPr>
          <a:xfrm>
            <a:off x="3610169" y="6492875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 Nicola Rossi– Componente Commissione Studi dell'UGDCEC di Pisa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subTitle" idx="1"/>
          </p:nvPr>
        </p:nvSpPr>
        <p:spPr>
          <a:xfrm>
            <a:off x="905165" y="1645920"/>
            <a:ext cx="10464799" cy="4459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rPr lang="it-IT" sz="2100" u="sng">
                <a:solidFill>
                  <a:srgbClr val="8DA9DB"/>
                </a:solidFill>
              </a:rPr>
              <a:t>REQUISITI SOGGETTIVI</a:t>
            </a:r>
            <a:endParaRPr sz="2100" u="sng">
              <a:solidFill>
                <a:srgbClr val="8DA9DB"/>
              </a:solidFill>
            </a:endParaRPr>
          </a:p>
          <a:p>
            <a:pPr marL="342900" lvl="0" indent="-33432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it-IT" sz="1800"/>
              <a:t>Esercenti attività d'impresa, arte o professione titolari di partita IVA;</a:t>
            </a:r>
            <a:endParaRPr/>
          </a:p>
          <a:p>
            <a:pPr marL="342900" lvl="0" indent="-33432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it-IT" sz="1800"/>
              <a:t>Producono reddito agrario;</a:t>
            </a:r>
            <a:endParaRPr/>
          </a:p>
          <a:p>
            <a:pPr marL="342900" lvl="0" indent="-33432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it-IT" sz="1800"/>
              <a:t>Residenti o stabiliti nel territorio dello Stato.</a:t>
            </a:r>
            <a:endParaRPr/>
          </a:p>
          <a:p>
            <a:pPr marL="3429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it-IT" sz="2100" u="sng">
                <a:solidFill>
                  <a:srgbClr val="8DA9DB"/>
                </a:solidFill>
              </a:rPr>
              <a:t>SONO ESCLUSI</a:t>
            </a:r>
            <a:endParaRPr sz="2100" u="sng">
              <a:solidFill>
                <a:srgbClr val="8DA9DB"/>
              </a:solidFill>
            </a:endParaRPr>
          </a:p>
          <a:p>
            <a:pPr marL="342900" lvl="0" indent="-334327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it-IT" sz="1800"/>
              <a:t>Enti pubblici ex art. 74;</a:t>
            </a:r>
            <a:endParaRPr/>
          </a:p>
          <a:p>
            <a:pPr marL="342900" lvl="0" indent="-334327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it-IT" sz="1800"/>
              <a:t>Intermediari finanziari e società di partecipazioni ex art. 162-bis TUIR.</a:t>
            </a:r>
            <a:endParaRPr/>
          </a:p>
          <a:p>
            <a:pPr marL="342900" lvl="0" indent="-334327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it-IT" sz="1800"/>
              <a:t>Soggetti la cui partita iva risulta cessata alla data di entrata in vigore del Decreto (26 maggio)</a:t>
            </a:r>
            <a:endParaRPr/>
          </a:p>
          <a:p>
            <a:pPr marL="342900" lvl="0" indent="-334327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it-IT" sz="1800"/>
              <a:t>Soggetti che hanno attivato la Partita Iva dopo l’entrata in vigore del decreto (dal 27 maggio)</a:t>
            </a:r>
            <a:endParaRPr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34290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/>
          </a:p>
          <a:p>
            <a:pPr marL="3429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/>
          </a:p>
        </p:txBody>
      </p:sp>
      <p:sp>
        <p:nvSpPr>
          <p:cNvPr id="117" name="Google Shape;117;p3"/>
          <p:cNvSpPr txBox="1">
            <a:spLocks noGrp="1"/>
          </p:cNvSpPr>
          <p:nvPr>
            <p:ph type="ftr" idx="11"/>
          </p:nvPr>
        </p:nvSpPr>
        <p:spPr>
          <a:xfrm>
            <a:off x="3610168" y="6446498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 Nicola Rossi– Componente Commissione Studi dell'UGDCEC di Pisa</a:t>
            </a:r>
            <a:endParaRPr/>
          </a:p>
        </p:txBody>
      </p:sp>
      <p:sp>
        <p:nvSpPr>
          <p:cNvPr id="118" name="Google Shape;118;p3"/>
          <p:cNvSpPr txBox="1"/>
          <p:nvPr/>
        </p:nvSpPr>
        <p:spPr>
          <a:xfrm>
            <a:off x="862818" y="598875"/>
            <a:ext cx="1046636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it-IT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CONTRIBUTO A FONDO PERDUTO «ALTERNATIVO»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/>
          <p:nvPr/>
        </p:nvSpPr>
        <p:spPr>
          <a:xfrm>
            <a:off x="612550" y="1856806"/>
            <a:ext cx="10554300" cy="381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46"/>
              <a:buFont typeface="Arial"/>
              <a:buNone/>
            </a:pPr>
            <a:r>
              <a:rPr lang="it-IT" sz="2400" b="0" i="0" u="sng" strike="noStrike" cap="none">
                <a:solidFill>
                  <a:srgbClr val="8DA9DB"/>
                </a:solidFill>
                <a:latin typeface="Calibri"/>
                <a:ea typeface="Calibri"/>
                <a:cs typeface="Calibri"/>
                <a:sym typeface="Calibri"/>
              </a:rPr>
              <a:t>REQUISITI OGGETTIVI 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46"/>
              <a:buFont typeface="Arial"/>
              <a:buNone/>
            </a:pPr>
            <a:endParaRPr sz="2400" b="0" i="0" u="sng" strike="noStrike" cap="none">
              <a:solidFill>
                <a:srgbClr val="8DA9D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46"/>
              <a:buFont typeface="Arial"/>
              <a:buNone/>
            </a:pPr>
            <a:endParaRPr sz="1800" b="0" i="0" u="sng" strike="noStrike" cap="none">
              <a:solidFill>
                <a:srgbClr val="8DA9D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46"/>
              <a:buFont typeface="Calibri"/>
              <a:buAutoNum type="arabicPeriod"/>
            </a:pPr>
            <a:r>
              <a:rPr lang="it-IT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Redditi agrari ex Art. 32 T.U.I.R;</a:t>
            </a:r>
            <a:endParaRPr sz="3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46"/>
              <a:buFont typeface="Calibri"/>
              <a:buAutoNum type="arabicPeriod"/>
            </a:pPr>
            <a:r>
              <a:rPr lang="it-IT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Ricavi ex art. 85 lett. a) e b) T.U.I.R. o compensi ex art. 54 comma 1 T.U.I.R. &lt; 10 Mln nel secondo periodo di imposta antecedente a quello di entrata in vigore del Decreto;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286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46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46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4"/>
          <p:cNvSpPr txBox="1"/>
          <p:nvPr/>
        </p:nvSpPr>
        <p:spPr>
          <a:xfrm>
            <a:off x="862818" y="598875"/>
            <a:ext cx="1046636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it-IT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CONTRIBUTO A FONDO PERDUTO «ALTERNATIVO»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4"/>
          <p:cNvSpPr txBox="1">
            <a:spLocks noGrp="1"/>
          </p:cNvSpPr>
          <p:nvPr>
            <p:ph type="ftr" idx="11"/>
          </p:nvPr>
        </p:nvSpPr>
        <p:spPr>
          <a:xfrm>
            <a:off x="3610168" y="6406617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 Nicola Rossi– Componente Commissione Studi dell'UGDCEC di Pisa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0"/>
          <p:cNvSpPr txBox="1"/>
          <p:nvPr/>
        </p:nvSpPr>
        <p:spPr>
          <a:xfrm>
            <a:off x="612559" y="1477463"/>
            <a:ext cx="10915782" cy="17928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54"/>
              <a:buFont typeface="Arial"/>
              <a:buNone/>
            </a:pPr>
            <a:r>
              <a:rPr lang="it-IT" sz="1900" b="0" i="0" u="sng" strike="noStrike" cap="none">
                <a:solidFill>
                  <a:srgbClr val="8DA9DB"/>
                </a:solidFill>
                <a:latin typeface="Calibri"/>
                <a:ea typeface="Calibri"/>
                <a:cs typeface="Calibri"/>
                <a:sym typeface="Calibri"/>
              </a:rPr>
              <a:t>REQUISITI OGGETTIVI </a:t>
            </a:r>
            <a:endParaRPr/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68"/>
              <a:buFont typeface="Arial"/>
              <a:buNone/>
            </a:pPr>
            <a:r>
              <a:rPr lang="it-IT"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Ammontare medio del fatturato e dei corrispettivi dal 01/04/2020 al 31/03/2021&lt; almeno del 30% rispetto al fatturato medio mensile dal 01/04/2019 al 31/03/2020.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46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30"/>
          <p:cNvSpPr txBox="1"/>
          <p:nvPr/>
        </p:nvSpPr>
        <p:spPr>
          <a:xfrm>
            <a:off x="862818" y="598875"/>
            <a:ext cx="1046636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it-IT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CONTRIBUTO A FONDO PERDUTO «ALTERNATIVO»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0"/>
          <p:cNvSpPr txBox="1">
            <a:spLocks noGrp="1"/>
          </p:cNvSpPr>
          <p:nvPr>
            <p:ph type="ftr" idx="11"/>
          </p:nvPr>
        </p:nvSpPr>
        <p:spPr>
          <a:xfrm>
            <a:off x="3610168" y="6492875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 Nicola Rossi– Componente Commissione Studi dell'UGDCEC di Pisa</a:t>
            </a:r>
            <a:endParaRPr/>
          </a:p>
        </p:txBody>
      </p:sp>
      <p:sp>
        <p:nvSpPr>
          <p:cNvPr id="133" name="Google Shape;133;p30"/>
          <p:cNvSpPr txBox="1"/>
          <p:nvPr/>
        </p:nvSpPr>
        <p:spPr>
          <a:xfrm>
            <a:off x="862818" y="3917433"/>
            <a:ext cx="4971600" cy="4002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1° GENNAIO 2020 – 31 DICEMBRE 2021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30"/>
          <p:cNvSpPr/>
          <p:nvPr/>
        </p:nvSpPr>
        <p:spPr>
          <a:xfrm>
            <a:off x="3387075" y="4479865"/>
            <a:ext cx="360300" cy="666900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30"/>
          <p:cNvSpPr txBox="1"/>
          <p:nvPr/>
        </p:nvSpPr>
        <p:spPr>
          <a:xfrm>
            <a:off x="6979141" y="3917433"/>
            <a:ext cx="4549200" cy="4002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1° APRILE 2020 – 31 MARZO 2021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30"/>
          <p:cNvSpPr txBox="1"/>
          <p:nvPr/>
        </p:nvSpPr>
        <p:spPr>
          <a:xfrm>
            <a:off x="6979141" y="5241964"/>
            <a:ext cx="4549200" cy="4002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1° APRILE 2019 – 31 MARZO 2020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30"/>
          <p:cNvSpPr/>
          <p:nvPr/>
        </p:nvSpPr>
        <p:spPr>
          <a:xfrm>
            <a:off x="9073565" y="4479865"/>
            <a:ext cx="360300" cy="666900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0"/>
          <p:cNvSpPr txBox="1"/>
          <p:nvPr/>
        </p:nvSpPr>
        <p:spPr>
          <a:xfrm>
            <a:off x="862818" y="5241962"/>
            <a:ext cx="4971600" cy="40020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it-IT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1° GENNAIO 2019 – 31 DICEMBRE 2020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30"/>
          <p:cNvSpPr txBox="1"/>
          <p:nvPr/>
        </p:nvSpPr>
        <p:spPr>
          <a:xfrm>
            <a:off x="2359565" y="3349395"/>
            <a:ext cx="241532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0" i="0" u="none" strike="noStrike" cap="none">
                <a:solidFill>
                  <a:srgbClr val="8DA9DB"/>
                </a:solidFill>
                <a:latin typeface="Calibri"/>
                <a:ea typeface="Calibri"/>
                <a:cs typeface="Calibri"/>
                <a:sym typeface="Calibri"/>
              </a:rPr>
              <a:t>CONTRIBUTO «AUTOMATICO»</a:t>
            </a:r>
            <a:endParaRPr sz="1400" b="0" i="0" u="none" strike="noStrike" cap="none">
              <a:solidFill>
                <a:srgbClr val="8DA9D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30"/>
          <p:cNvSpPr txBox="1"/>
          <p:nvPr/>
        </p:nvSpPr>
        <p:spPr>
          <a:xfrm>
            <a:off x="8046055" y="3353394"/>
            <a:ext cx="241532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 sz="1400" b="0" i="0" u="none" strike="noStrike" cap="none">
                <a:solidFill>
                  <a:srgbClr val="8DA9DB"/>
                </a:solidFill>
                <a:latin typeface="Calibri"/>
                <a:ea typeface="Calibri"/>
                <a:cs typeface="Calibri"/>
                <a:sym typeface="Calibri"/>
              </a:rPr>
              <a:t>CONTRIBUTO «ALTERNATIVO»</a:t>
            </a:r>
            <a:endParaRPr sz="1400" b="0" i="0" u="none" strike="noStrike" cap="none">
              <a:solidFill>
                <a:srgbClr val="8DA9D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3"/>
          <p:cNvSpPr txBox="1"/>
          <p:nvPr/>
        </p:nvSpPr>
        <p:spPr>
          <a:xfrm>
            <a:off x="862818" y="598875"/>
            <a:ext cx="1046636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it-IT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CONTRIBUTO A FONDO PERDUTO «ALTERNATIVO»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3"/>
          <p:cNvSpPr txBox="1">
            <a:spLocks noGrp="1"/>
          </p:cNvSpPr>
          <p:nvPr>
            <p:ph type="ftr" idx="11"/>
          </p:nvPr>
        </p:nvSpPr>
        <p:spPr>
          <a:xfrm>
            <a:off x="3610168" y="6492875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 Nicola Rossi– Componente Commissione Studi dell'UGDCEC di Pisa</a:t>
            </a:r>
            <a:endParaRPr/>
          </a:p>
        </p:txBody>
      </p:sp>
      <p:sp>
        <p:nvSpPr>
          <p:cNvPr id="147" name="Google Shape;147;p13"/>
          <p:cNvSpPr txBox="1"/>
          <p:nvPr/>
        </p:nvSpPr>
        <p:spPr>
          <a:xfrm>
            <a:off x="4386775" y="1248354"/>
            <a:ext cx="341844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i="0" u="sng" strike="noStrike" cap="none">
                <a:solidFill>
                  <a:srgbClr val="8DA9DB"/>
                </a:solidFill>
                <a:latin typeface="Arial"/>
                <a:ea typeface="Arial"/>
                <a:cs typeface="Arial"/>
                <a:sym typeface="Arial"/>
              </a:rPr>
              <a:t>TRE POSSIBILITA’</a:t>
            </a:r>
            <a:endParaRPr/>
          </a:p>
        </p:txBody>
      </p:sp>
      <p:sp>
        <p:nvSpPr>
          <p:cNvPr id="148" name="Google Shape;148;p13"/>
          <p:cNvSpPr txBox="1"/>
          <p:nvPr/>
        </p:nvSpPr>
        <p:spPr>
          <a:xfrm>
            <a:off x="984739" y="2774821"/>
            <a:ext cx="3108960" cy="73866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CONTRIBUTO «ALTERNATIVO»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CONTRIBUTO «AUTOMATICO»</a:t>
            </a:r>
            <a:endParaRPr/>
          </a:p>
        </p:txBody>
      </p:sp>
      <p:sp>
        <p:nvSpPr>
          <p:cNvPr id="149" name="Google Shape;149;p13"/>
          <p:cNvSpPr/>
          <p:nvPr/>
        </p:nvSpPr>
        <p:spPr>
          <a:xfrm>
            <a:off x="2286000" y="3706405"/>
            <a:ext cx="506437" cy="63304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3"/>
          <p:cNvSpPr txBox="1"/>
          <p:nvPr/>
        </p:nvSpPr>
        <p:spPr>
          <a:xfrm>
            <a:off x="984739" y="4532372"/>
            <a:ext cx="3108960" cy="73866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SARA’ DOVUTA LA DIFFERENZA CON LE PERCENTUALI ORDINARIE</a:t>
            </a:r>
            <a:endParaRPr/>
          </a:p>
        </p:txBody>
      </p:sp>
      <p:sp>
        <p:nvSpPr>
          <p:cNvPr id="151" name="Google Shape;151;p13"/>
          <p:cNvSpPr txBox="1"/>
          <p:nvPr/>
        </p:nvSpPr>
        <p:spPr>
          <a:xfrm>
            <a:off x="2286000" y="1755934"/>
            <a:ext cx="42203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2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52" name="Google Shape;152;p13"/>
          <p:cNvSpPr txBox="1"/>
          <p:nvPr/>
        </p:nvSpPr>
        <p:spPr>
          <a:xfrm>
            <a:off x="4696264" y="2728906"/>
            <a:ext cx="3108960" cy="73866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CONTRIBUTO «ALTERNATIVO»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CONTRIBUTO «AUTOMATICO»</a:t>
            </a:r>
            <a:endParaRPr/>
          </a:p>
        </p:txBody>
      </p:sp>
      <p:sp>
        <p:nvSpPr>
          <p:cNvPr id="153" name="Google Shape;153;p13"/>
          <p:cNvSpPr/>
          <p:nvPr/>
        </p:nvSpPr>
        <p:spPr>
          <a:xfrm>
            <a:off x="5997525" y="3660490"/>
            <a:ext cx="506437" cy="63304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3"/>
          <p:cNvSpPr txBox="1"/>
          <p:nvPr/>
        </p:nvSpPr>
        <p:spPr>
          <a:xfrm>
            <a:off x="4658749" y="4689409"/>
            <a:ext cx="3108960" cy="52322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SPETTERA’ IL CONTRIBUTO «AUTOMATICO»</a:t>
            </a:r>
            <a:endParaRPr/>
          </a:p>
        </p:txBody>
      </p:sp>
      <p:sp>
        <p:nvSpPr>
          <p:cNvPr id="155" name="Google Shape;155;p13"/>
          <p:cNvSpPr txBox="1"/>
          <p:nvPr/>
        </p:nvSpPr>
        <p:spPr>
          <a:xfrm>
            <a:off x="5997525" y="1710019"/>
            <a:ext cx="42203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2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56" name="Google Shape;156;p13"/>
          <p:cNvSpPr txBox="1"/>
          <p:nvPr/>
        </p:nvSpPr>
        <p:spPr>
          <a:xfrm>
            <a:off x="8581829" y="2728906"/>
            <a:ext cx="3108960" cy="116955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CONTRIBUTO «ALTERNATIVO» SPETTANTE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CONTRIBUTO «AUTOMATICO» NON SPETTANTE</a:t>
            </a:r>
            <a:endParaRPr/>
          </a:p>
        </p:txBody>
      </p:sp>
      <p:sp>
        <p:nvSpPr>
          <p:cNvPr id="157" name="Google Shape;157;p13"/>
          <p:cNvSpPr/>
          <p:nvPr/>
        </p:nvSpPr>
        <p:spPr>
          <a:xfrm>
            <a:off x="10051902" y="4022928"/>
            <a:ext cx="506437" cy="63304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1538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3"/>
          <p:cNvSpPr txBox="1"/>
          <p:nvPr/>
        </p:nvSpPr>
        <p:spPr>
          <a:xfrm>
            <a:off x="8581829" y="4742127"/>
            <a:ext cx="3108960" cy="52322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SARA’ DOVUTA LA PERCENTUALE MAGGIORATA</a:t>
            </a:r>
            <a:endParaRPr/>
          </a:p>
        </p:txBody>
      </p:sp>
      <p:sp>
        <p:nvSpPr>
          <p:cNvPr id="159" name="Google Shape;159;p13"/>
          <p:cNvSpPr txBox="1"/>
          <p:nvPr/>
        </p:nvSpPr>
        <p:spPr>
          <a:xfrm>
            <a:off x="9883090" y="1710019"/>
            <a:ext cx="42203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2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"/>
          <p:cNvSpPr txBox="1">
            <a:spLocks noGrp="1"/>
          </p:cNvSpPr>
          <p:nvPr>
            <p:ph type="body" idx="1"/>
          </p:nvPr>
        </p:nvSpPr>
        <p:spPr>
          <a:xfrm>
            <a:off x="838200" y="1885070"/>
            <a:ext cx="10515600" cy="4296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/>
              <a:t>Per i soggetti che hanno già percepito il contributo previsto nel Decreto sostegni le percentuali previste sono le seguenti: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 sz="2400"/>
              <a:t>60%, se i ricavi e i compensi dell’anno 2019 sono inferiori o pari a 100.000 euro</a:t>
            </a:r>
            <a:endParaRPr sz="24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 sz="2400"/>
              <a:t>50%, se i ricavi e i compensi dell’anno 2019 superano i 100.000 euro ma non l’importo di 400.000 di euro</a:t>
            </a:r>
            <a:endParaRPr sz="24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 sz="2400"/>
              <a:t>40%, se i ricavi e i compensi dell’anno 2019 superano i 400.000 euro ma non l’importo di 1.000.000 di euro</a:t>
            </a:r>
            <a:endParaRPr sz="24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 sz="2400"/>
              <a:t>30%, se i ricavi e i compensi dell’anno 2019 superano 1.000.000 di euro ma non l’importo di 5.000.000 di euro</a:t>
            </a:r>
            <a:endParaRPr sz="24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it-IT" sz="2400"/>
              <a:t>20%, se i ricavi e i compensi dell’anno 2019 superano 5.000.000 di euro ma non l’importo di 10.000.000 di euro.</a:t>
            </a:r>
            <a:endParaRPr sz="2400"/>
          </a:p>
        </p:txBody>
      </p:sp>
      <p:sp>
        <p:nvSpPr>
          <p:cNvPr id="165" name="Google Shape;165;p5"/>
          <p:cNvSpPr txBox="1"/>
          <p:nvPr/>
        </p:nvSpPr>
        <p:spPr>
          <a:xfrm>
            <a:off x="862818" y="598875"/>
            <a:ext cx="1046636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it-IT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 CONTRIBUTO A FONDO PERDUTO «ALTERNATIVO»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5"/>
          <p:cNvSpPr txBox="1">
            <a:spLocks noGrp="1"/>
          </p:cNvSpPr>
          <p:nvPr>
            <p:ph type="ftr" idx="11"/>
          </p:nvPr>
        </p:nvSpPr>
        <p:spPr>
          <a:xfrm>
            <a:off x="3610168" y="6492875"/>
            <a:ext cx="497166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Dott. Nicola Rossi– Componente Commissione Studi dell'UGDCEC di Pisa</a:t>
            </a:r>
            <a:endParaRPr/>
          </a:p>
        </p:txBody>
      </p:sp>
      <p:sp>
        <p:nvSpPr>
          <p:cNvPr id="167" name="Google Shape;167;p5"/>
          <p:cNvSpPr txBox="1"/>
          <p:nvPr/>
        </p:nvSpPr>
        <p:spPr>
          <a:xfrm>
            <a:off x="3998471" y="1267617"/>
            <a:ext cx="419505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b="1" i="0" u="sng" strike="noStrike" cap="none">
                <a:solidFill>
                  <a:srgbClr val="8DA9DB"/>
                </a:solidFill>
                <a:latin typeface="Arial"/>
                <a:ea typeface="Arial"/>
                <a:cs typeface="Arial"/>
                <a:sym typeface="Arial"/>
              </a:rPr>
              <a:t>PERCENTUALI ORDINARIE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1189</Words>
  <Application>Microsoft Office PowerPoint</Application>
  <PresentationFormat>Widescreen</PresentationFormat>
  <Paragraphs>125</Paragraphs>
  <Slides>14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8" baseType="lpstr">
      <vt:lpstr>Arial Black</vt:lpstr>
      <vt:lpstr>Calibri</vt:lpstr>
      <vt:lpstr>Arial</vt:lpstr>
      <vt:lpstr>Tema di Office</vt:lpstr>
      <vt:lpstr>CONTRIBUTO A FONDO PERDUTO «ALTERNATIVO»</vt:lpstr>
      <vt:lpstr>CASI PARTICOLARI CONTRIBUTO A FONDO PERDUTO DEL DECRETO SOSTEGNI (DL 41/2021)</vt:lpstr>
      <vt:lpstr>ISTANZA AUTOTUTELA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 </vt:lpstr>
      <vt:lpstr> </vt:lpstr>
      <vt:lpstr>GRAZIE PER L’ATTENZIONE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CONTRIBUTO A FONDO PERDUTO «ALTERNATIVO»</dc:title>
  <dc:creator>utente22</dc:creator>
  <cp:lastModifiedBy>Carlo Rossi</cp:lastModifiedBy>
  <cp:revision>1</cp:revision>
  <dcterms:created xsi:type="dcterms:W3CDTF">2021-06-05T14:24:27Z</dcterms:created>
  <dcterms:modified xsi:type="dcterms:W3CDTF">2021-07-02T09:48:18Z</dcterms:modified>
</cp:coreProperties>
</file>