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8" roundtripDataSignature="AMtx7mg68gH3cX/o9YFJxBdcofssAvo4p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customschemas.google.com/relationships/presentationmetadata" Target="meta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it-IT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e34c2c00ae_0_25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e34c2c00ae_0_25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ge34c2c00ae_0_25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e34c2c00ae_0_26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2" name="Google Shape;242;ge34c2c00ae_0_26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e34c2c00ae_0_17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8" name="Google Shape;168;ge34c2c00ae_0_17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9" name="Google Shape;219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testo verticale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olo e testo verticale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2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e34c2c00ae_0_183"/>
          <p:cNvSpPr txBox="1"/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ge34c2c00ae_0_183"/>
          <p:cNvSpPr txBox="1"/>
          <p:nvPr>
            <p:ph idx="1" type="subTitle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93" name="Google Shape;93;ge34c2c00ae_0_183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ge34c2c00ae_0_183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ge34c2c00ae_0_183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e34c2c00ae_0_189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ge34c2c00ae_0_189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9" name="Google Shape;99;ge34c2c00ae_0_189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ge34c2c00ae_0_189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ge34c2c00ae_0_189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e34c2c00ae_0_195"/>
          <p:cNvSpPr txBox="1"/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ge34c2c00ae_0_195"/>
          <p:cNvSpPr txBox="1"/>
          <p:nvPr>
            <p:ph idx="1" type="body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5" name="Google Shape;105;ge34c2c00ae_0_195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ge34c2c00ae_0_195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ge34c2c00ae_0_195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e contenuti" type="twoObj">
  <p:cSld name="TWO_OBJECTS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e34c2c00ae_0_201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ge34c2c00ae_0_201"/>
          <p:cNvSpPr txBox="1"/>
          <p:nvPr>
            <p:ph idx="1" type="body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1" name="Google Shape;111;ge34c2c00ae_0_201"/>
          <p:cNvSpPr txBox="1"/>
          <p:nvPr>
            <p:ph idx="2" type="body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2" name="Google Shape;112;ge34c2c00ae_0_201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ge34c2c00ae_0_201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ge34c2c00ae_0_201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fronto" type="twoTxTwoObj">
  <p:cSld name="TWO_OBJECTS_WITH_TEXT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e34c2c00ae_0_208"/>
          <p:cNvSpPr txBox="1"/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ge34c2c00ae_0_208"/>
          <p:cNvSpPr txBox="1"/>
          <p:nvPr>
            <p:ph idx="1" type="body"/>
          </p:nvPr>
        </p:nvSpPr>
        <p:spPr>
          <a:xfrm>
            <a:off x="839788" y="1681163"/>
            <a:ext cx="51579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8" name="Google Shape;118;ge34c2c00ae_0_208"/>
          <p:cNvSpPr txBox="1"/>
          <p:nvPr>
            <p:ph idx="2" type="body"/>
          </p:nvPr>
        </p:nvSpPr>
        <p:spPr>
          <a:xfrm>
            <a:off x="839788" y="2505075"/>
            <a:ext cx="5157900" cy="36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9" name="Google Shape;119;ge34c2c00ae_0_208"/>
          <p:cNvSpPr txBox="1"/>
          <p:nvPr>
            <p:ph idx="3" type="body"/>
          </p:nvPr>
        </p:nvSpPr>
        <p:spPr>
          <a:xfrm>
            <a:off x="6172200" y="1681163"/>
            <a:ext cx="51831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20" name="Google Shape;120;ge34c2c00ae_0_208"/>
          <p:cNvSpPr txBox="1"/>
          <p:nvPr>
            <p:ph idx="4" type="body"/>
          </p:nvPr>
        </p:nvSpPr>
        <p:spPr>
          <a:xfrm>
            <a:off x="6172200" y="2505075"/>
            <a:ext cx="5183100" cy="36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1" name="Google Shape;121;ge34c2c00ae_0_208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ge34c2c00ae_0_208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ge34c2c00ae_0_208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 type="titleOnly">
  <p:cSld name="TITLE_ONLY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e34c2c00ae_0_217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ge34c2c00ae_0_217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ge34c2c00ae_0_217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ge34c2c00ae_0_217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a" type="blank">
  <p:cSld name="BLANK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e34c2c00ae_0_222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ge34c2c00ae_0_222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ge34c2c00ae_0_222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 type="objTx">
  <p:cSld name="OBJECT_WITH_CAPTION_TEXT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e34c2c00ae_0_226"/>
          <p:cNvSpPr txBox="1"/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ge34c2c00ae_0_226"/>
          <p:cNvSpPr txBox="1"/>
          <p:nvPr>
            <p:ph idx="1" type="body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36" name="Google Shape;136;ge34c2c00ae_0_226"/>
          <p:cNvSpPr txBox="1"/>
          <p:nvPr>
            <p:ph idx="2" type="body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37" name="Google Shape;137;ge34c2c00ae_0_226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ge34c2c00ae_0_226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ge34c2c00ae_0_226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con didascalia" type="picTx">
  <p:cSld name="PICTURE_WITH_CAPTION_TEXT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e34c2c00ae_0_233"/>
          <p:cNvSpPr txBox="1"/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ge34c2c00ae_0_233"/>
          <p:cNvSpPr/>
          <p:nvPr>
            <p:ph idx="2" type="pic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3" name="Google Shape;143;ge34c2c00ae_0_233"/>
          <p:cNvSpPr txBox="1"/>
          <p:nvPr>
            <p:ph idx="1" type="body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44" name="Google Shape;144;ge34c2c00ae_0_233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ge34c2c00ae_0_233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6" name="Google Shape;146;ge34c2c00ae_0_233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testo verticale" type="vertTx">
  <p:cSld name="VERTICAL_TEXT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e34c2c00ae_0_240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ge34c2c00ae_0_240"/>
          <p:cNvSpPr txBox="1"/>
          <p:nvPr>
            <p:ph idx="1" type="body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0" name="Google Shape;150;ge34c2c00ae_0_240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ge34c2c00ae_0_240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2" name="Google Shape;152;ge34c2c00ae_0_240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olo e testo verticale" type="vertTitleAndTx">
  <p:cSld name="VERTICAL_TITLE_AND_VERTICAL_TEXT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e34c2c00ae_0_246"/>
          <p:cNvSpPr txBox="1"/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ge34c2c00ae_0_246"/>
          <p:cNvSpPr txBox="1"/>
          <p:nvPr>
            <p:ph idx="1" type="body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6" name="Google Shape;156;ge34c2c00ae_0_246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ge34c2c00ae_0_246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ge34c2c00ae_0_246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e contenuti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1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fronto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1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1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1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a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1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con didascalia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2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e34c2c00ae_0_177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6" name="Google Shape;86;ge34c2c00ae_0_177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7" name="Google Shape;87;ge34c2c00ae_0_177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ge34c2c00ae_0_177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ge34c2c00ae_0_177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"/>
          <p:cNvSpPr txBox="1"/>
          <p:nvPr>
            <p:ph type="ctrTitle"/>
          </p:nvPr>
        </p:nvSpPr>
        <p:spPr>
          <a:xfrm>
            <a:off x="1524000" y="1924217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Times New Roman"/>
              <a:buNone/>
            </a:pPr>
            <a:r>
              <a:rPr b="1" lang="it-IT" sz="4800">
                <a:latin typeface="Times New Roman"/>
                <a:ea typeface="Times New Roman"/>
                <a:cs typeface="Times New Roman"/>
                <a:sym typeface="Times New Roman"/>
              </a:rPr>
              <a:t>CONTRIBUTO A FONDO PERDUTO «PEREQUATIVO»</a:t>
            </a:r>
            <a:endParaRPr/>
          </a:p>
        </p:txBody>
      </p:sp>
      <p:sp>
        <p:nvSpPr>
          <p:cNvPr id="164" name="Google Shape;164;p1"/>
          <p:cNvSpPr txBox="1"/>
          <p:nvPr>
            <p:ph idx="1" type="subTitle"/>
          </p:nvPr>
        </p:nvSpPr>
        <p:spPr>
          <a:xfrm>
            <a:off x="1524000" y="4489006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625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it-IT" sz="4000">
                <a:latin typeface="Times New Roman"/>
                <a:ea typeface="Times New Roman"/>
                <a:cs typeface="Times New Roman"/>
                <a:sym typeface="Times New Roman"/>
              </a:rPr>
              <a:t>- DECRETO LEGGE 25 MAGGIO 2021 N.73 «SOSTEGNI BIS» -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it-IT" sz="3200">
                <a:latin typeface="Times New Roman"/>
                <a:ea typeface="Times New Roman"/>
                <a:cs typeface="Times New Roman"/>
                <a:sym typeface="Times New Roman"/>
              </a:rPr>
              <a:t>ART. 1. commi 16-27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sz="3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it-IT" sz="2600">
                <a:latin typeface="Times New Roman"/>
                <a:ea typeface="Times New Roman"/>
                <a:cs typeface="Times New Roman"/>
                <a:sym typeface="Times New Roman"/>
              </a:rPr>
              <a:t>Dott. Lorenzo Volpi – Componente Commissione Studi dell’UGDCEC di Pisa</a:t>
            </a:r>
            <a:endParaRPr/>
          </a:p>
        </p:txBody>
      </p:sp>
      <p:pic>
        <p:nvPicPr>
          <p:cNvPr descr="L'immagine puÃ² contenere: testo" id="165" name="Google Shape;165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64180" y="613096"/>
            <a:ext cx="6263640" cy="15814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0"/>
          <p:cNvSpPr txBox="1"/>
          <p:nvPr>
            <p:ph idx="11" type="ftr"/>
          </p:nvPr>
        </p:nvSpPr>
        <p:spPr>
          <a:xfrm>
            <a:off x="3181739" y="6356350"/>
            <a:ext cx="4971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Times New Roman"/>
                <a:ea typeface="Times New Roman"/>
                <a:cs typeface="Times New Roman"/>
                <a:sym typeface="Times New Roman"/>
              </a:rPr>
              <a:t>Dott. Lorenzo Volpi– Componente Commissione Studi dell'UGDCEC di Pisa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0" name="Google Shape;230;p10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it-IT">
                <a:latin typeface="Times New Roman"/>
                <a:ea typeface="Times New Roman"/>
                <a:cs typeface="Times New Roman"/>
                <a:sym typeface="Times New Roman"/>
              </a:rPr>
              <a:t>REQUISITO  «PEREQUATIVO» ALCUNE CONSIDERAZIONI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92100" lvl="0" marL="228600" rtl="0" algn="l"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it-IT">
                <a:latin typeface="Times New Roman"/>
                <a:ea typeface="Times New Roman"/>
                <a:cs typeface="Times New Roman"/>
                <a:sym typeface="Times New Roman"/>
              </a:rPr>
              <a:t>CONTROLLI ANALITICI? (DISINCENTIVO)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it-IT">
                <a:latin typeface="Times New Roman"/>
                <a:ea typeface="Times New Roman"/>
                <a:cs typeface="Times New Roman"/>
                <a:sym typeface="Times New Roman"/>
              </a:rPr>
              <a:t>PARTITE IVA ATTIVATE PIU’ RECENTEMENTE (01/2021 – 25/05/2021)?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it-IT">
                <a:latin typeface="Times New Roman"/>
                <a:ea typeface="Times New Roman"/>
                <a:cs typeface="Times New Roman"/>
                <a:sym typeface="Times New Roman"/>
              </a:rPr>
              <a:t>PARADOSSO LIQUIDAZIONI?</a:t>
            </a:r>
            <a:endParaRPr/>
          </a:p>
          <a:p>
            <a:pPr indent="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10"/>
          <p:cNvSpPr txBox="1"/>
          <p:nvPr/>
        </p:nvSpPr>
        <p:spPr>
          <a:xfrm>
            <a:off x="498950" y="530800"/>
            <a:ext cx="11189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it-IT" sz="2444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CONTRIBUTO A FONDO PERDUTO «PEREQUATIVO» Art.1 c. da 16 a 27</a:t>
            </a:r>
            <a:endParaRPr b="1" sz="1444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e34c2c00ae_0_253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lang="it-IT" sz="3344">
                <a:latin typeface="Times New Roman"/>
                <a:ea typeface="Times New Roman"/>
                <a:cs typeface="Times New Roman"/>
                <a:sym typeface="Times New Roman"/>
              </a:rPr>
              <a:t>CONTRIBUTO A FONDO PERDUTO «EVENTUALE» Art.1 c. 30</a:t>
            </a:r>
            <a:endParaRPr/>
          </a:p>
        </p:txBody>
      </p:sp>
      <p:sp>
        <p:nvSpPr>
          <p:cNvPr id="238" name="Google Shape;238;ge34c2c00ae_0_253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it-IT" sz="17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Comma 30:  in presenza di eventuali </a:t>
            </a:r>
            <a:r>
              <a:rPr lang="it-IT" sz="1700" u="sng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risorse non utilizzate</a:t>
            </a:r>
            <a:r>
              <a:rPr lang="it-IT" sz="17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è riconosciuto un contributo a fondo perduto a favore dei soggetti titolari di  reddito agrario di cui all'articolo 32 del  Testo  unico  delle  imposte  sui redditi, nonché ai </a:t>
            </a:r>
            <a:r>
              <a:rPr lang="it-IT" sz="1700" u="sng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soggetti con ricavi di cui all'articolo 85, comma 1, lettere a) e b), o compensi di cui all'articolo 54, comma  1,  del Testo unico delle imposte sui redditi superiori a 10 milioni di  euro ma non superiori a 15 milioni di euro nel secondo  periodo  d'imposta antecedente a quello di entrata in vigore del  presente  decreto</a:t>
            </a:r>
            <a:r>
              <a:rPr lang="it-IT" sz="17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 in possesso degli altri requisiti previsti  per  il  riconoscimento  dei contributi di cui all'articolo 1 del decreto-legge 22 marzo 2021,  n. 41, o di cui ai commi da 5 a 13 del presente articolo.  Le  modalità di determinazione dell'ammontare del contributo  di  cui  al  periodo precedente e ogni elemento  necessario  all'attuazione  del  presente comma sono determinati con decreto del Ministro dell'economia e delle finanze.</a:t>
            </a:r>
            <a:endParaRPr sz="17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ge34c2c00ae_0_253"/>
          <p:cNvSpPr txBox="1"/>
          <p:nvPr>
            <p:ph idx="11" type="ftr"/>
          </p:nvPr>
        </p:nvSpPr>
        <p:spPr>
          <a:xfrm>
            <a:off x="3181739" y="6356350"/>
            <a:ext cx="4971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Times New Roman"/>
                <a:ea typeface="Times New Roman"/>
                <a:cs typeface="Times New Roman"/>
                <a:sym typeface="Times New Roman"/>
              </a:rPr>
              <a:t>Dott. Lorenzo Volpi– Componente Commissione Studi dell'UGDCEC di Pisa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e34c2c00ae_0_265"/>
          <p:cNvSpPr txBox="1"/>
          <p:nvPr>
            <p:ph type="title"/>
          </p:nvPr>
        </p:nvSpPr>
        <p:spPr>
          <a:xfrm>
            <a:off x="1004315" y="4209870"/>
            <a:ext cx="101835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it-IT">
                <a:latin typeface="Times New Roman"/>
                <a:ea typeface="Times New Roman"/>
                <a:cs typeface="Times New Roman"/>
                <a:sym typeface="Times New Roman"/>
              </a:rPr>
              <a:t>GRAZIE PER L’ATTENZIONE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L'immagine puÃ² contenere: testo" id="245" name="Google Shape;245;ge34c2c00ae_0_2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64179" y="403885"/>
            <a:ext cx="6263640" cy="1581464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ge34c2c00ae_0_265"/>
          <p:cNvSpPr txBox="1"/>
          <p:nvPr/>
        </p:nvSpPr>
        <p:spPr>
          <a:xfrm>
            <a:off x="1663083" y="2386543"/>
            <a:ext cx="88659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Calibri"/>
              <a:buNone/>
            </a:pPr>
            <a:r>
              <a:rPr b="1" i="0" lang="it-IT" sz="5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CONTRIBUTO A FONDO PERDUTO </a:t>
            </a:r>
            <a:r>
              <a:rPr b="1" i="0" lang="it-IT" sz="5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</a:t>
            </a:r>
            <a:r>
              <a:rPr b="1" lang="it-IT" sz="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PEREQUATIVO</a:t>
            </a:r>
            <a:r>
              <a:rPr b="1" i="0" lang="it-IT" sz="5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»</a:t>
            </a:r>
            <a:endParaRPr i="0" sz="4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7" name="Google Shape;247;ge34c2c00ae_0_265"/>
          <p:cNvSpPr txBox="1"/>
          <p:nvPr>
            <p:ph idx="11" type="ftr"/>
          </p:nvPr>
        </p:nvSpPr>
        <p:spPr>
          <a:xfrm>
            <a:off x="3181739" y="6356350"/>
            <a:ext cx="4971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Times New Roman"/>
                <a:ea typeface="Times New Roman"/>
                <a:cs typeface="Times New Roman"/>
                <a:sym typeface="Times New Roman"/>
              </a:rPr>
              <a:t>Dott. Lorenzo Volpi– Componente Commissione Studi dell'UGDCEC di Pisa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e34c2c00ae_0_170"/>
          <p:cNvSpPr txBox="1"/>
          <p:nvPr>
            <p:ph idx="1" type="subTitle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 sz="1800"/>
          </a:p>
          <a:p>
            <a:pPr indent="0" lvl="0" marL="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 sz="1800"/>
          </a:p>
        </p:txBody>
      </p:sp>
      <p:sp>
        <p:nvSpPr>
          <p:cNvPr id="171" name="Google Shape;171;ge34c2c00ae_0_170"/>
          <p:cNvSpPr txBox="1"/>
          <p:nvPr/>
        </p:nvSpPr>
        <p:spPr>
          <a:xfrm>
            <a:off x="838200" y="498950"/>
            <a:ext cx="10515600" cy="52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0000" lnSpcReduction="20000"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1755"/>
              <a:buFont typeface="Arial"/>
              <a:buNone/>
            </a:pPr>
            <a:r>
              <a:rPr i="0" lang="it-IT" sz="3344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ART. 1 - DECRETO LEGGE 25 MAGGIO 2021 N.73 </a:t>
            </a:r>
            <a:endParaRPr i="0" sz="2344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71755"/>
              <a:buFont typeface="Arial"/>
              <a:buNone/>
            </a:pPr>
            <a:r>
              <a:rPr i="0" lang="it-IT" sz="3344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«SOSTEGNI BIS»</a:t>
            </a:r>
            <a:endParaRPr i="0" sz="2344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71755"/>
              <a:buFont typeface="Arial"/>
              <a:buNone/>
            </a:pPr>
            <a:r>
              <a:t/>
            </a:r>
            <a:endParaRPr i="0" sz="3344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71755"/>
              <a:buFont typeface="Arial"/>
              <a:buNone/>
            </a:pPr>
            <a:r>
              <a:t/>
            </a:r>
            <a:endParaRPr i="0" sz="3344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71755"/>
              <a:buFont typeface="Arial"/>
              <a:buNone/>
            </a:pPr>
            <a:r>
              <a:t/>
            </a:r>
            <a:endParaRPr i="0" sz="3344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71755"/>
              <a:buFont typeface="Arial"/>
              <a:buNone/>
            </a:pPr>
            <a:r>
              <a:rPr lang="it-IT" sz="3344">
                <a:latin typeface="Times New Roman"/>
                <a:ea typeface="Times New Roman"/>
                <a:cs typeface="Times New Roman"/>
                <a:sym typeface="Times New Roman"/>
              </a:rPr>
              <a:t>4</a:t>
            </a:r>
            <a:r>
              <a:rPr i="0" lang="it-IT" sz="3344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IPOTESI DI APPLICAZIONE:</a:t>
            </a:r>
            <a:endParaRPr i="0" sz="2344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71755"/>
              <a:buFont typeface="Arial"/>
              <a:buNone/>
            </a:pPr>
            <a:r>
              <a:t/>
            </a:r>
            <a:endParaRPr i="0" sz="3344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71755"/>
              <a:buFont typeface="Arial"/>
              <a:buNone/>
            </a:pPr>
            <a:r>
              <a:rPr i="0" lang="it-IT" sz="3344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CONTRIBUTO A FONDO PERDUTO «AUTOMATICO» Art.1 c. 1 e 2</a:t>
            </a:r>
            <a:endParaRPr i="0" sz="2344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71755"/>
              <a:buFont typeface="Arial"/>
              <a:buNone/>
            </a:pPr>
            <a:r>
              <a:rPr i="0" lang="it-IT" sz="3344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CONTRIBUTO A FONDO PERDUTO «ALTERNATIVO» Art.1 c. da 5 a 13</a:t>
            </a:r>
            <a:endParaRPr i="0" sz="2344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71755"/>
              <a:buFont typeface="Arial"/>
              <a:buNone/>
            </a:pPr>
            <a:r>
              <a:rPr b="1" i="0" lang="it-IT" sz="3344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CONTRIBUTO A FONDO PERDUTO «PEREQUATIVO» Art.1 c. da 16 a 27</a:t>
            </a:r>
            <a:endParaRPr b="1" i="0" sz="2344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71755"/>
              <a:buFont typeface="Arial"/>
              <a:buNone/>
            </a:pPr>
            <a:r>
              <a:rPr b="1" i="0" lang="it-IT" sz="3344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4. CONTRIBUTO A FONDO PERDUTO «EVENTUALE» Art.1 c. 30</a:t>
            </a:r>
            <a:endParaRPr b="1" i="0" sz="2344" u="none" cap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71755"/>
              <a:buFont typeface="Arial"/>
              <a:buNone/>
            </a:pPr>
            <a:r>
              <a:t/>
            </a:r>
            <a:endParaRPr b="0" i="0" sz="3344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75494"/>
              <a:buFont typeface="Arial"/>
              <a:buNone/>
            </a:pPr>
            <a:r>
              <a:t/>
            </a:r>
            <a:endParaRPr b="0" i="0" sz="3179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ge34c2c00ae_0_170"/>
          <p:cNvSpPr txBox="1"/>
          <p:nvPr>
            <p:ph idx="11" type="ftr"/>
          </p:nvPr>
        </p:nvSpPr>
        <p:spPr>
          <a:xfrm>
            <a:off x="3181739" y="6356350"/>
            <a:ext cx="4971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Times New Roman"/>
                <a:ea typeface="Times New Roman"/>
                <a:cs typeface="Times New Roman"/>
                <a:sym typeface="Times New Roman"/>
              </a:rPr>
              <a:t>Dott. Lorenzo Volpi– Componente Commissione Studi dell'UGDCEC di Pisa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"/>
          <p:cNvSpPr txBox="1"/>
          <p:nvPr>
            <p:ph idx="1" type="subTitle"/>
          </p:nvPr>
        </p:nvSpPr>
        <p:spPr>
          <a:xfrm>
            <a:off x="1524000" y="1856793"/>
            <a:ext cx="9144000" cy="36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it-IT" sz="1800">
                <a:latin typeface="Times New Roman"/>
                <a:ea typeface="Times New Roman"/>
                <a:cs typeface="Times New Roman"/>
                <a:sym typeface="Times New Roman"/>
              </a:rPr>
              <a:t>REQUISITI SOGGETTIVI (D. L. 25 maggio 2021 n.73 comma 16)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it-IT" sz="1800">
                <a:latin typeface="Times New Roman"/>
                <a:ea typeface="Times New Roman"/>
                <a:cs typeface="Times New Roman"/>
                <a:sym typeface="Times New Roman"/>
              </a:rPr>
              <a:t>Esercenti attività impresa, arte o professione titolari di partita IVA attiva al 26 maggio 2021;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it-IT" sz="1800">
                <a:latin typeface="Times New Roman"/>
                <a:ea typeface="Times New Roman"/>
                <a:cs typeface="Times New Roman"/>
                <a:sym typeface="Times New Roman"/>
              </a:rPr>
              <a:t>Producono reddito agrario;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it-IT" sz="1800">
                <a:latin typeface="Times New Roman"/>
                <a:ea typeface="Times New Roman"/>
                <a:cs typeface="Times New Roman"/>
                <a:sym typeface="Times New Roman"/>
              </a:rPr>
              <a:t>Residenti o stabiliti nel territorio dello Stato.</a:t>
            </a:r>
            <a:endParaRPr/>
          </a:p>
          <a:p>
            <a:pPr indent="-228600" lvl="0" marL="342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it-IT" sz="1800">
                <a:latin typeface="Times New Roman"/>
                <a:ea typeface="Times New Roman"/>
                <a:cs typeface="Times New Roman"/>
                <a:sym typeface="Times New Roman"/>
              </a:rPr>
              <a:t>SONO ESCLUSI</a:t>
            </a:r>
            <a:endParaRPr/>
          </a:p>
          <a:p>
            <a:pPr indent="-342900" lvl="0" marL="3429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it-IT" sz="1800">
                <a:latin typeface="Times New Roman"/>
                <a:ea typeface="Times New Roman"/>
                <a:cs typeface="Times New Roman"/>
                <a:sym typeface="Times New Roman"/>
              </a:rPr>
              <a:t>Enti pubblici ex art. 74;</a:t>
            </a:r>
            <a:endParaRPr/>
          </a:p>
          <a:p>
            <a:pPr indent="-342900" lvl="0" marL="3429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it-IT" sz="1800">
                <a:latin typeface="Times New Roman"/>
                <a:ea typeface="Times New Roman"/>
                <a:cs typeface="Times New Roman"/>
                <a:sym typeface="Times New Roman"/>
              </a:rPr>
              <a:t>Intermediari finanziari e società di partecipazioni ex art. 162-bis TUIR.</a:t>
            </a:r>
            <a:endParaRPr/>
          </a:p>
          <a:p>
            <a:pPr indent="0" lvl="0" marL="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 sz="1800"/>
          </a:p>
          <a:p>
            <a:pPr indent="-228600" lvl="0" marL="3429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/>
          </a:p>
          <a:p>
            <a:pPr indent="-228600" lvl="0" marL="342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/>
          </a:p>
        </p:txBody>
      </p:sp>
      <p:sp>
        <p:nvSpPr>
          <p:cNvPr id="178" name="Google Shape;178;p3"/>
          <p:cNvSpPr txBox="1"/>
          <p:nvPr>
            <p:ph idx="11" type="ftr"/>
          </p:nvPr>
        </p:nvSpPr>
        <p:spPr>
          <a:xfrm>
            <a:off x="3181739" y="6356350"/>
            <a:ext cx="497166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Times New Roman"/>
                <a:ea typeface="Times New Roman"/>
                <a:cs typeface="Times New Roman"/>
                <a:sym typeface="Times New Roman"/>
              </a:rPr>
              <a:t>Dott. Lorenzo Volpi– Componente Commissione Studi dell'UGDCEC di Pisa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9" name="Google Shape;179;p3"/>
          <p:cNvSpPr txBox="1"/>
          <p:nvPr/>
        </p:nvSpPr>
        <p:spPr>
          <a:xfrm>
            <a:off x="498950" y="530800"/>
            <a:ext cx="11189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lang="it-IT" sz="2444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CONTRIBUTO A FONDO PERDUTO «PEREQUATIVO» Art.1 c. da 16 a 27</a:t>
            </a:r>
            <a:endParaRPr b="1" sz="1444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4"/>
          <p:cNvSpPr txBox="1"/>
          <p:nvPr/>
        </p:nvSpPr>
        <p:spPr>
          <a:xfrm>
            <a:off x="3181739" y="6356350"/>
            <a:ext cx="497166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0" lang="it-IT" sz="1200" u="none" cap="none" strike="noStrik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Dott. Lorenzo Volpi– Componente Commissione Studi dell'UGDCEC di Pisa</a:t>
            </a:r>
            <a:endParaRPr i="0" sz="1200" u="none" cap="none" strike="noStrike">
              <a:solidFill>
                <a:srgbClr val="88888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5" name="Google Shape;185;p4"/>
          <p:cNvSpPr txBox="1"/>
          <p:nvPr/>
        </p:nvSpPr>
        <p:spPr>
          <a:xfrm>
            <a:off x="1524000" y="1856793"/>
            <a:ext cx="9144000" cy="17371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it-IT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REQUISITI OGGETTIVI (D. L. 25 maggio 2021 n.73 comma 18)</a:t>
            </a:r>
            <a:endParaRPr/>
          </a:p>
          <a:p>
            <a:pPr indent="0" lvl="0" mar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b="0" i="0" lang="it-IT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Redditi agrari ex Art. 32 T.U.I.R;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b="0" i="0" lang="it-IT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Ricavi ex art. 85 lett. a) e b) T.U.I.R. o compensi ex art. 54 comma 1 T.U.I.R. &lt; 10 Mln nel secondo periodo di imposta antecedente a quello di entrata in vigore del Decreto.</a:t>
            </a:r>
            <a:endParaRPr/>
          </a:p>
          <a:p>
            <a:pPr indent="-114300" lvl="0" marL="228600" marR="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342900" marR="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3429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4"/>
          <p:cNvSpPr txBox="1"/>
          <p:nvPr/>
        </p:nvSpPr>
        <p:spPr>
          <a:xfrm>
            <a:off x="498950" y="530800"/>
            <a:ext cx="11189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it-IT" sz="2444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CONTRIBUTO A FONDO PERDUTO «PEREQUATIVO» Art.1 c. da 16 a 27</a:t>
            </a:r>
            <a:endParaRPr b="1" sz="1444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5"/>
          <p:cNvSpPr txBox="1"/>
          <p:nvPr/>
        </p:nvSpPr>
        <p:spPr>
          <a:xfrm>
            <a:off x="3181739" y="6356350"/>
            <a:ext cx="4971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0" lang="it-IT" sz="1200" u="none" cap="none" strike="noStrik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Dott. Lorenzo Volpi– Componente Commissione Studi dell'UGDCEC di Pisa</a:t>
            </a:r>
            <a:endParaRPr i="0" sz="1200" u="none" cap="none" strike="noStrike">
              <a:solidFill>
                <a:srgbClr val="88888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2" name="Google Shape;192;p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it-IT">
                <a:latin typeface="Times New Roman"/>
                <a:ea typeface="Times New Roman"/>
                <a:cs typeface="Times New Roman"/>
                <a:sym typeface="Times New Roman"/>
              </a:rPr>
              <a:t>REQUISITO  «PEREQUATIVO»</a:t>
            </a:r>
            <a:endParaRPr/>
          </a:p>
          <a:p>
            <a:pPr indent="-64135" lvl="0" marL="22860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22860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it-IT">
                <a:latin typeface="Times New Roman"/>
                <a:ea typeface="Times New Roman"/>
                <a:cs typeface="Times New Roman"/>
                <a:sym typeface="Times New Roman"/>
              </a:rPr>
              <a:t>PEGGIORAMENTO DEL RISULTATO ECONOMICO D’ESERCIZIO RELATIVO AL PERIODO DI IMPOSTA IN CORSO AL 31 DICEMBRE 2020 RISPETTO A QUELLO IN CORSO AL 31 DICEMBRE 2019;</a:t>
            </a:r>
            <a:endParaRPr/>
          </a:p>
          <a:p>
            <a:pPr indent="-228600" lvl="0" marL="22860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it-IT">
                <a:latin typeface="Times New Roman"/>
                <a:ea typeface="Times New Roman"/>
                <a:cs typeface="Times New Roman"/>
                <a:sym typeface="Times New Roman"/>
              </a:rPr>
              <a:t>IN MISURA PARI O SUPERIORE A QUELLA INDIVIDUATA CON APPOSITO DECRETO DEL MEF;</a:t>
            </a:r>
            <a:endParaRPr/>
          </a:p>
          <a:p>
            <a:pPr indent="-228600" lvl="0" marL="22860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it-IT">
                <a:latin typeface="Times New Roman"/>
                <a:ea typeface="Times New Roman"/>
                <a:cs typeface="Times New Roman"/>
                <a:sym typeface="Times New Roman"/>
              </a:rPr>
              <a:t>AMMONTARE DEL CONTRIBUTO DEFINITO CON DECRETO DEL MEF DA APPLICARE SU DELTA RISULTATO ECONOMICO AL NETTO DEI CONTRIBUTI GIA’ EROGATI NEL CORSO DEL 2020.</a:t>
            </a:r>
            <a:endParaRPr/>
          </a:p>
        </p:txBody>
      </p:sp>
      <p:sp>
        <p:nvSpPr>
          <p:cNvPr id="193" name="Google Shape;193;p5"/>
          <p:cNvSpPr txBox="1"/>
          <p:nvPr/>
        </p:nvSpPr>
        <p:spPr>
          <a:xfrm>
            <a:off x="498950" y="530800"/>
            <a:ext cx="11189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it-IT" sz="2444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CONTRIBUTO A FONDO PERDUTO «PEREQUATIVO» Art.1 c. da 16 a 27</a:t>
            </a:r>
            <a:endParaRPr b="1" sz="1444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6"/>
          <p:cNvSpPr txBox="1"/>
          <p:nvPr>
            <p:ph type="title"/>
          </p:nvPr>
        </p:nvSpPr>
        <p:spPr>
          <a:xfrm>
            <a:off x="838200" y="365125"/>
            <a:ext cx="10515600" cy="27139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br>
              <a:rPr lang="it-IT"/>
            </a:br>
            <a:endParaRPr/>
          </a:p>
        </p:txBody>
      </p:sp>
      <p:sp>
        <p:nvSpPr>
          <p:cNvPr id="199" name="Google Shape;199;p6"/>
          <p:cNvSpPr txBox="1"/>
          <p:nvPr>
            <p:ph idx="11" type="ftr"/>
          </p:nvPr>
        </p:nvSpPr>
        <p:spPr>
          <a:xfrm>
            <a:off x="3181739" y="6356350"/>
            <a:ext cx="497166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Times New Roman"/>
                <a:ea typeface="Times New Roman"/>
                <a:cs typeface="Times New Roman"/>
                <a:sym typeface="Times New Roman"/>
              </a:rPr>
              <a:t>Dott. Lorenzo Volpi– Componente Commissione Studi dell'UGDCEC di Pisa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0" name="Google Shape;200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it-IT">
                <a:latin typeface="Times New Roman"/>
                <a:ea typeface="Times New Roman"/>
                <a:cs typeface="Times New Roman"/>
                <a:sym typeface="Times New Roman"/>
              </a:rPr>
              <a:t>ADEMPIMENTI NECESSARI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22860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it-IT">
                <a:latin typeface="Times New Roman"/>
                <a:ea typeface="Times New Roman"/>
                <a:cs typeface="Times New Roman"/>
                <a:sym typeface="Times New Roman"/>
              </a:rPr>
              <a:t>Istanza telematica da presentare entro 30 giorni dalla data di avvio della procedura telematica;</a:t>
            </a:r>
            <a:endParaRPr/>
          </a:p>
          <a:p>
            <a:pPr indent="-228600" lvl="0" marL="22860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it-IT">
                <a:latin typeface="Times New Roman"/>
                <a:ea typeface="Times New Roman"/>
                <a:cs typeface="Times New Roman"/>
                <a:sym typeface="Times New Roman"/>
              </a:rPr>
              <a:t>Presentazione mod. Redditi 2021 entro 10 settembre 2021;</a:t>
            </a:r>
            <a:endParaRPr/>
          </a:p>
          <a:p>
            <a:pPr indent="-50800" lvl="0" marL="22860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  <p:sp>
        <p:nvSpPr>
          <p:cNvPr id="201" name="Google Shape;201;p6"/>
          <p:cNvSpPr txBox="1"/>
          <p:nvPr/>
        </p:nvSpPr>
        <p:spPr>
          <a:xfrm>
            <a:off x="498950" y="530800"/>
            <a:ext cx="11189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it-IT" sz="2444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CONTRIBUTO A FONDO PERDUTO «PEREQUATIVO» Art.1 c. da 16 a 27</a:t>
            </a:r>
            <a:endParaRPr b="1" sz="1444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7"/>
          <p:cNvSpPr txBox="1"/>
          <p:nvPr>
            <p:ph type="title"/>
          </p:nvPr>
        </p:nvSpPr>
        <p:spPr>
          <a:xfrm>
            <a:off x="838200" y="365125"/>
            <a:ext cx="10515600" cy="27139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br>
              <a:rPr lang="it-IT"/>
            </a:br>
            <a:endParaRPr/>
          </a:p>
        </p:txBody>
      </p:sp>
      <p:sp>
        <p:nvSpPr>
          <p:cNvPr id="207" name="Google Shape;207;p7"/>
          <p:cNvSpPr txBox="1"/>
          <p:nvPr>
            <p:ph idx="11" type="ftr"/>
          </p:nvPr>
        </p:nvSpPr>
        <p:spPr>
          <a:xfrm>
            <a:off x="3181739" y="6356350"/>
            <a:ext cx="497166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Times New Roman"/>
                <a:ea typeface="Times New Roman"/>
                <a:cs typeface="Times New Roman"/>
                <a:sym typeface="Times New Roman"/>
              </a:rPr>
              <a:t>Dott. Lorenzo Volpi– Componente Commissione Studi dell'UGDCEC di Pisa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8" name="Google Shape;208;p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it-IT">
                <a:latin typeface="Times New Roman"/>
                <a:ea typeface="Times New Roman"/>
                <a:cs typeface="Times New Roman"/>
                <a:sym typeface="Times New Roman"/>
              </a:rPr>
              <a:t>ADEMPIMENTI NECESSARI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22860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it-IT">
                <a:latin typeface="Times New Roman"/>
                <a:ea typeface="Times New Roman"/>
                <a:cs typeface="Times New Roman"/>
                <a:sym typeface="Times New Roman"/>
              </a:rPr>
              <a:t>PROPOSTA PROROGA AL 31 OTTOBRE;</a:t>
            </a:r>
            <a:endParaRPr/>
          </a:p>
          <a:p>
            <a:pPr indent="-228600" lvl="0" marL="22860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it-IT">
                <a:latin typeface="Times New Roman"/>
                <a:ea typeface="Times New Roman"/>
                <a:cs typeface="Times New Roman"/>
                <a:sym typeface="Times New Roman"/>
              </a:rPr>
              <a:t>ALTERNATIVA: ALLARGARE FINESTRA TEMPORALE PER PRESENTARE ISTANZA A 120 GIORNI OPPURE «PREVIA PRESENTAZIONE DICHIARAZIONE DEI REDDITI»</a:t>
            </a:r>
            <a:endParaRPr/>
          </a:p>
          <a:p>
            <a:pPr indent="-50800" lvl="0" marL="22860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  <p:sp>
        <p:nvSpPr>
          <p:cNvPr id="209" name="Google Shape;209;p7"/>
          <p:cNvSpPr txBox="1"/>
          <p:nvPr/>
        </p:nvSpPr>
        <p:spPr>
          <a:xfrm>
            <a:off x="498950" y="530800"/>
            <a:ext cx="11189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it-IT" sz="2444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CONTRIBUTO A FONDO PERDUTO «PEREQUATIVO» Art.1 c. da 16 a 27</a:t>
            </a:r>
            <a:endParaRPr b="1" sz="1444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8"/>
          <p:cNvSpPr txBox="1"/>
          <p:nvPr>
            <p:ph idx="11" type="ftr"/>
          </p:nvPr>
        </p:nvSpPr>
        <p:spPr>
          <a:xfrm>
            <a:off x="3181739" y="6356350"/>
            <a:ext cx="497166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Times New Roman"/>
                <a:ea typeface="Times New Roman"/>
                <a:cs typeface="Times New Roman"/>
                <a:sym typeface="Times New Roman"/>
              </a:rPr>
              <a:t>Dott. Lorenzo Volpi– Componente Commissione Studi dell'UGDCEC di Pisa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5" name="Google Shape;215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it-IT">
                <a:latin typeface="Times New Roman"/>
                <a:ea typeface="Times New Roman"/>
                <a:cs typeface="Times New Roman"/>
                <a:sym typeface="Times New Roman"/>
              </a:rPr>
              <a:t>REQUISITO  «PEREQUATIVO»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it-IT">
                <a:latin typeface="Times New Roman"/>
                <a:ea typeface="Times New Roman"/>
                <a:cs typeface="Times New Roman"/>
                <a:sym typeface="Times New Roman"/>
              </a:rPr>
              <a:t>RIDUZIONE DEL RISULTATO D’ESERCIZIO</a:t>
            </a:r>
            <a:endParaRPr/>
          </a:p>
          <a:p>
            <a:pPr indent="-50800" lvl="0" marL="22860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it-IT">
                <a:latin typeface="Times New Roman"/>
                <a:ea typeface="Times New Roman"/>
                <a:cs typeface="Times New Roman"/>
                <a:sym typeface="Times New Roman"/>
              </a:rPr>
              <a:t>          FISCALE				     O 			         CIVILISTICO</a:t>
            </a:r>
            <a:endParaRPr/>
          </a:p>
        </p:txBody>
      </p:sp>
      <p:sp>
        <p:nvSpPr>
          <p:cNvPr id="216" name="Google Shape;216;p8"/>
          <p:cNvSpPr txBox="1"/>
          <p:nvPr/>
        </p:nvSpPr>
        <p:spPr>
          <a:xfrm>
            <a:off x="498950" y="530800"/>
            <a:ext cx="11189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it-IT" sz="2444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CONTRIBUTO A FONDO PERDUTO «PEREQUATIVO» Art.1 c. da 16 a 27</a:t>
            </a:r>
            <a:endParaRPr b="1" sz="1444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it-IT">
                <a:latin typeface="Times New Roman"/>
                <a:ea typeface="Times New Roman"/>
                <a:cs typeface="Times New Roman"/>
                <a:sym typeface="Times New Roman"/>
              </a:rPr>
              <a:t>REQUISITO  «PEREQUATIVO»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2286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it-IT">
                <a:latin typeface="Times New Roman"/>
                <a:ea typeface="Times New Roman"/>
                <a:cs typeface="Times New Roman"/>
                <a:sym typeface="Times New Roman"/>
              </a:rPr>
              <a:t>RISULTATO CIVILISTICO SEMBRA PIU’ IDONEO  PER EVIDENZIARE LA CONTRAZIONE DELL’ATTIVITA’ (SI FA RIFERIMENTO AI DATI CIVILISTICI IN DICHIARAZIONE)</a:t>
            </a:r>
            <a:endParaRPr/>
          </a:p>
          <a:p>
            <a:pPr indent="-228600" lvl="0" marL="2286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it-IT">
                <a:latin typeface="Times New Roman"/>
                <a:ea typeface="Times New Roman"/>
                <a:cs typeface="Times New Roman"/>
                <a:sym typeface="Times New Roman"/>
              </a:rPr>
              <a:t>DI FATTO I DATI IN POSSESSO DELL’ENTE CONTROLLORE SONO QUELLI FISCALI. </a:t>
            </a:r>
            <a:endParaRPr/>
          </a:p>
        </p:txBody>
      </p:sp>
      <p:sp>
        <p:nvSpPr>
          <p:cNvPr id="223" name="Google Shape;223;p9"/>
          <p:cNvSpPr txBox="1"/>
          <p:nvPr>
            <p:ph idx="11" type="ftr"/>
          </p:nvPr>
        </p:nvSpPr>
        <p:spPr>
          <a:xfrm>
            <a:off x="3181739" y="6356350"/>
            <a:ext cx="497166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Times New Roman"/>
                <a:ea typeface="Times New Roman"/>
                <a:cs typeface="Times New Roman"/>
                <a:sym typeface="Times New Roman"/>
              </a:rPr>
              <a:t>Dott. Lorenzo Volpi– Componente Commissione Studi dell'UGDCEC di Pisa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4" name="Google Shape;224;p9"/>
          <p:cNvSpPr txBox="1"/>
          <p:nvPr/>
        </p:nvSpPr>
        <p:spPr>
          <a:xfrm>
            <a:off x="498950" y="530800"/>
            <a:ext cx="11189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it-IT" sz="2444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CONTRIBUTO A FONDO PERDUTO «PEREQUATIVO» Art.1 c. da 16 a 27</a:t>
            </a:r>
            <a:endParaRPr b="1" sz="1444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2021-06-05T14:24:27Z</dcterms:created>
  <dc:creator>utente22</dc:creator>
</cp:coreProperties>
</file>