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59" r:id="rId9"/>
    <p:sldId id="260" r:id="rId10"/>
    <p:sldId id="268" r:id="rId11"/>
    <p:sldId id="261" r:id="rId12"/>
    <p:sldId id="270" r:id="rId13"/>
    <p:sldId id="262" r:id="rId1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272CE-E184-4245-A33E-9E1CEF8E55E3}" type="datetimeFigureOut">
              <a:rPr lang="it-IT" smtClean="0"/>
              <a:t>09/06/2021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6C98A3-1A44-4C29-B28D-D84835EF25A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1082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6C98A3-1A44-4C29-B28D-D84835EF25A2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2562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6C98A3-1A44-4C29-B28D-D84835EF25A2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2635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4994C0B-25B8-4C98-B5DF-08DD01BF02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1499027-E71C-4F8E-B89D-98772D92DC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C6A533D-F231-440D-BDA4-4605604F7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CF402-7E40-4917-BC01-77A0147B2728}" type="datetime1">
              <a:rPr lang="it-IT" smtClean="0"/>
              <a:t>09/06/2021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5ACD0C6-7554-44C0-89E3-AEA597FC4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Dott. Tommaso Daddi – Componente Commissione Studi dell'UGDCEC di Pisa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86448B6-1912-4C38-B1C1-C3AC500D7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2F5-B141-4E8E-AE37-87E760344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0132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9830C56-10AC-48CE-B53A-96B384153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20A6585-3076-4DBA-AB24-E8D294BE5A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1B98E18-C66E-4B16-A260-B7DFF1D74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38AD-E18C-4298-A2B4-BD9BD40309A7}" type="datetime1">
              <a:rPr lang="it-IT" smtClean="0"/>
              <a:t>09/06/2021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79AEC31-07A2-4774-A777-D11319548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Dott. Tommaso Daddi – Componente Commissione Studi dell'UGDCEC di Pisa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6696164-9C30-4457-AC17-33A3E6F16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2F5-B141-4E8E-AE37-87E760344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187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F95AB757-8C9D-4715-B9D2-08C9CD4C82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7B14371-F278-46C7-9ACE-5C3E578AFA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8509EA5-ADAC-4E27-8F0E-B92182F54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E857-D9CB-43F1-BA09-8FB0E6F80E82}" type="datetime1">
              <a:rPr lang="it-IT" smtClean="0"/>
              <a:t>09/06/2021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E7E492-383D-4940-BB5C-BA6FD6448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Dott. Tommaso Daddi – Componente Commissione Studi dell'UGDCEC di Pisa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C88D66A-486B-4808-A2F3-0A8F076E4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2F5-B141-4E8E-AE37-87E760344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8015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C5ABBC7-B0A9-42B8-A11A-FA866B812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31C14E5-26EB-4CC4-9D53-809271434A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66C53CA-5432-4B8A-BF6C-365514E5B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65DFC-EEA9-4E9E-BF4E-F13224D0458A}" type="datetime1">
              <a:rPr lang="it-IT" smtClean="0"/>
              <a:t>09/06/2021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3357DB6-476D-4233-92AC-2DB959532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Dott. Tommaso Daddi – Componente Commissione Studi dell'UGDCEC di Pisa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C56143B-69A2-44DD-876F-2BDC1C626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2F5-B141-4E8E-AE37-87E760344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7825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458A42F-BB28-4245-862A-F88FEF669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4270AF5-B0D6-4E82-89A8-22D2D3F7A4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3B51C80-B6BC-4066-B8FB-C6F5EF575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013D5-40CE-47EA-9591-1F5A1CE7D341}" type="datetime1">
              <a:rPr lang="it-IT" smtClean="0"/>
              <a:t>09/06/2021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9376FFE-44EC-41AC-AFAC-F917934AD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Dott. Tommaso Daddi – Componente Commissione Studi dell'UGDCEC di Pisa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7089F25-3B12-4564-92AE-539F9A9C1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2F5-B141-4E8E-AE37-87E760344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4797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1FED38D-B7E3-4B34-B54F-F2B7EB8EA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1E9C460-3A21-494F-B140-C4B7724D37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2A9FA34-D8D4-4E73-B02E-0EB262B935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7668B4A-CEA4-419F-A59E-05FAEF929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BBCCC-92AD-4302-8F57-6B48A08BBEE5}" type="datetime1">
              <a:rPr lang="it-IT" smtClean="0"/>
              <a:t>09/06/2021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03CF9B1-52F4-4040-9635-8E16F813A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Dott. Tommaso Daddi – Componente Commissione Studi dell'UGDCEC di Pisa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A6A0EDB-230A-4AF5-B83D-4A1B8E04D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2F5-B141-4E8E-AE37-87E760344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0062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E6FB2CF-57F1-47EA-AC06-BB590A257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A5356A2-E553-445F-8047-93DD8C78F1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97AB3DE-2D1F-44C2-A30A-0FFCD4B097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95E7B003-A762-49E3-80CB-DF094C09BB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F7FF1200-FA04-4E79-9AEF-7AF58EE604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0EC83A84-99F9-478F-B139-9B142C591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2ADAF-8B39-4650-9DD1-3DBAB26569D9}" type="datetime1">
              <a:rPr lang="it-IT" smtClean="0"/>
              <a:t>09/06/2021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B6DFDD3F-DD02-465E-92B5-5E1C91BFE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Dott. Tommaso Daddi – Componente Commissione Studi dell'UGDCEC di Pisa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C339EBCE-792E-45FE-95E1-2C8EC6E6A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2F5-B141-4E8E-AE37-87E760344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7717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083F993-52D5-4715-AE31-2948E0B5B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7344DAA-2233-4AA3-8558-EA73EF3AF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7E9E2-0300-4EB0-8255-0E1022E8E2DD}" type="datetime1">
              <a:rPr lang="it-IT" smtClean="0"/>
              <a:t>09/06/2021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19A77FF-65AD-4E9B-A723-5F2F06028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Dott. Tommaso Daddi – Componente Commissione Studi dell'UGDCEC di Pisa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664F79E-E7D7-44DA-B44A-F95730497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2F5-B141-4E8E-AE37-87E760344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0587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E18F9F23-6ECB-4AA1-81F0-84312F748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F46D3-B353-4412-8EAB-1256375DEBC5}" type="datetime1">
              <a:rPr lang="it-IT" smtClean="0"/>
              <a:t>09/06/2021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2E23E030-2411-4392-9706-F314F7F26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Dott. Tommaso Daddi – Componente Commissione Studi dell'UGDCEC di Pisa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784497C-6E82-40D1-9609-B59B016F6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2F5-B141-4E8E-AE37-87E760344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4700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41018B1-28D6-4D2B-847A-C82C072C1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31E8FC0-6677-44AC-8030-4BEBA18A85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42C42F05-28D1-43F2-9397-3607DAF512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4890CD0-F5FA-4CB6-A685-1CE1505E8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CE69F-FAD6-4256-89A0-8A0F79AFE8A4}" type="datetime1">
              <a:rPr lang="it-IT" smtClean="0"/>
              <a:t>09/06/2021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E87AABB-ED27-48EE-8927-96E01EE0C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Dott. Tommaso Daddi – Componente Commissione Studi dell'UGDCEC di Pisa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4CE2853-142A-4EBD-8485-2D9CBB9C6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2F5-B141-4E8E-AE37-87E760344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667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0A78C31-7A85-4CC5-BE95-5C117B37A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4A17551D-2556-4E91-BC64-8EE1721FE1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3E6F20C-F570-47E5-BCB8-7C0514DE1B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47FC417-85BF-4422-A01E-56E0BC2A9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3D5EE-74EF-4A47-89D4-86EA607E4EC5}" type="datetime1">
              <a:rPr lang="it-IT" smtClean="0"/>
              <a:t>09/06/2021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E10889F-C9F8-43AE-9323-34FED071A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Dott. Tommaso Daddi – Componente Commissione Studi dell'UGDCEC di Pisa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0275ACC-2CEB-4DF9-B9A0-8EBB307FB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92F5-B141-4E8E-AE37-87E760344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094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9CD76F0D-F7EB-43FA-87E6-C4FD6DB1A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BA464B6-70B0-4820-9BA5-AFF55BF28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6E8A645-E2E9-4463-87B3-A65CA9D64F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2FECC-FF63-4219-B2DC-9301DC08BEA4}" type="datetime1">
              <a:rPr lang="it-IT" smtClean="0"/>
              <a:t>09/06/2021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B0E4358-B807-4268-AB62-FCF7B7E41F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/>
              <a:t>Dott. Tommaso Daddi – Componente Commissione Studi dell'UGDCEC di Pisa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A62889B-CA49-489E-958A-8193BADA8E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C92F5-B141-4E8E-AE37-87E760344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1445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68E6C3C-3ECC-492A-9F12-273FA9502D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99603"/>
            <a:ext cx="9144000" cy="2387600"/>
          </a:xfrm>
        </p:spPr>
        <p:txBody>
          <a:bodyPr/>
          <a:lstStyle/>
          <a:p>
            <a:r>
              <a:rPr lang="it-IT" b="1" dirty="0"/>
              <a:t>CONTRIBUTO A FONDO PERDUTO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079014F9-2B29-48DC-8A43-B00B136F10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89006"/>
            <a:ext cx="9144000" cy="1655762"/>
          </a:xfrm>
        </p:spPr>
        <p:txBody>
          <a:bodyPr>
            <a:normAutofit fontScale="77500" lnSpcReduction="20000"/>
          </a:bodyPr>
          <a:lstStyle/>
          <a:p>
            <a:r>
              <a:rPr lang="it-IT" sz="4000" dirty="0"/>
              <a:t>- DICHIARATIVI 2021 -</a:t>
            </a:r>
          </a:p>
          <a:p>
            <a:endParaRPr lang="it-IT" sz="3200" dirty="0"/>
          </a:p>
          <a:p>
            <a:endParaRPr lang="it-IT" sz="3200" dirty="0"/>
          </a:p>
          <a:p>
            <a:r>
              <a:rPr lang="it-IT" sz="2600" dirty="0"/>
              <a:t>Dott. Tommaso Daddi – Componente Commissione Studi dell’UGDCEC di Pisa</a:t>
            </a:r>
          </a:p>
        </p:txBody>
      </p:sp>
      <p:pic>
        <p:nvPicPr>
          <p:cNvPr id="5" name="Immagine 4" descr="L'immagine puÃ² contenere: testo">
            <a:extLst>
              <a:ext uri="{FF2B5EF4-FFF2-40B4-BE49-F238E27FC236}">
                <a16:creationId xmlns:a16="http://schemas.microsoft.com/office/drawing/2014/main" id="{337E56DE-8A6F-4400-8426-E351BCF95EF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180" y="613096"/>
            <a:ext cx="6263640" cy="1581464"/>
          </a:xfrm>
          <a:prstGeom prst="rect">
            <a:avLst/>
          </a:prstGeom>
          <a:noFill/>
          <a:ln>
            <a:noFill/>
          </a:ln>
          <a:effectLst>
            <a:softEdge rad="139700"/>
          </a:effectLst>
        </p:spPr>
      </p:pic>
    </p:spTree>
    <p:extLst>
      <p:ext uri="{BB962C8B-B14F-4D97-AF65-F5344CB8AC3E}">
        <p14:creationId xmlns:p14="http://schemas.microsoft.com/office/powerpoint/2010/main" val="1632220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C822E61-0C40-473D-B1F4-EA3BDC420E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9265"/>
            <a:ext cx="10515600" cy="53766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spcBef>
                <a:spcPts val="0"/>
              </a:spcBef>
              <a:buNone/>
            </a:pPr>
            <a:endParaRPr lang="it-IT" sz="1700" dirty="0"/>
          </a:p>
          <a:p>
            <a:pPr marL="0" indent="0">
              <a:spcBef>
                <a:spcPts val="0"/>
              </a:spcBef>
              <a:buNone/>
            </a:pPr>
            <a:endParaRPr lang="it-IT" sz="1700" dirty="0"/>
          </a:p>
          <a:p>
            <a:pPr marL="0" indent="0">
              <a:spcBef>
                <a:spcPts val="0"/>
              </a:spcBef>
              <a:buNone/>
            </a:pPr>
            <a:endParaRPr lang="it-IT" sz="1700" dirty="0"/>
          </a:p>
          <a:p>
            <a:pPr marL="0" indent="0">
              <a:spcBef>
                <a:spcPts val="0"/>
              </a:spcBef>
              <a:buNone/>
            </a:pPr>
            <a:r>
              <a:rPr lang="it-IT" sz="1700" dirty="0"/>
              <a:t>(1) Codice aiuto: 20, 22, 23, 27, 28.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700" dirty="0"/>
              <a:t>(12) Forma Giuridica: SR (Srl), SP (Spa), RS (</a:t>
            </a:r>
            <a:r>
              <a:rPr lang="it-IT" sz="1700" dirty="0" err="1"/>
              <a:t>Srls</a:t>
            </a:r>
            <a:r>
              <a:rPr lang="it-IT" sz="1700" dirty="0"/>
              <a:t>), SU (Srl a socio unico), SN (snc), AS (sas), PF (persona fisica), DI (impresa individuale), etc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700" dirty="0"/>
              <a:t>(13) Dimensioni impresa: 1 (micro), 2 (piccola), 3 (media), 4 (grande) e 5 (non classificabile solo per i soggetti pubblici)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700" dirty="0"/>
              <a:t>(14) Codice ateco: …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700" dirty="0"/>
              <a:t>(15) Settore: 1 (generale), 2 (strada), 3 (SIEG), 4 (agricoltura) e 5 (pesca)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700" dirty="0"/>
              <a:t>(17) Importo totale spettante: …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700" dirty="0"/>
              <a:t>(26) Tipologia costi: 20 (non individuabili)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700" dirty="0"/>
              <a:t>(29) Importo aiuto spettante: …</a:t>
            </a:r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1580" y="879392"/>
            <a:ext cx="8467344" cy="3133143"/>
          </a:xfrm>
          <a:prstGeom prst="rect">
            <a:avLst/>
          </a:prstGeom>
        </p:spPr>
      </p:pic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06961DFB-FBFA-40BF-BB6A-5B3845BC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6301" y="6356350"/>
            <a:ext cx="5047861" cy="365125"/>
          </a:xfrm>
        </p:spPr>
        <p:txBody>
          <a:bodyPr/>
          <a:lstStyle/>
          <a:p>
            <a:r>
              <a:rPr lang="it-IT" dirty="0"/>
              <a:t>Dott. Tommaso Daddi – Componente Commissione Studi dell'UGDCEC di Pisa</a:t>
            </a:r>
          </a:p>
        </p:txBody>
      </p:sp>
    </p:spTree>
    <p:extLst>
      <p:ext uri="{BB962C8B-B14F-4D97-AF65-F5344CB8AC3E}">
        <p14:creationId xmlns:p14="http://schemas.microsoft.com/office/powerpoint/2010/main" val="1381147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D0939E4-21C1-4C67-93BB-794B1AD5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688" y="355795"/>
            <a:ext cx="10421112" cy="1325563"/>
          </a:xfrm>
        </p:spPr>
        <p:txBody>
          <a:bodyPr>
            <a:normAutofit/>
          </a:bodyPr>
          <a:lstStyle/>
          <a:p>
            <a:pPr algn="ctr"/>
            <a:r>
              <a:rPr lang="it-IT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«AIUTI DI STATO» IRAP</a:t>
            </a:r>
            <a:r>
              <a:rPr lang="it-IT" sz="3600" dirty="0"/>
              <a:t>: IS 201, cod. 8 </a:t>
            </a:r>
          </a:p>
        </p:txBody>
      </p:sp>
      <p:pic>
        <p:nvPicPr>
          <p:cNvPr id="9" name="Segnaposto contenuto 8">
            <a:extLst>
              <a:ext uri="{FF2B5EF4-FFF2-40B4-BE49-F238E27FC236}">
                <a16:creationId xmlns:a16="http://schemas.microsoft.com/office/drawing/2014/main" id="{B931BE8F-07E6-4767-ACDF-BB3CE1D885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8502" t="20015" r="23022" b="27664"/>
          <a:stretch/>
        </p:blipFill>
        <p:spPr>
          <a:xfrm>
            <a:off x="1884784" y="1548882"/>
            <a:ext cx="9050694" cy="4618653"/>
          </a:xfrm>
        </p:spPr>
      </p:pic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73082BDF-CC61-4F81-8757-B93FB4F5A4D7}"/>
              </a:ext>
            </a:extLst>
          </p:cNvPr>
          <p:cNvCxnSpPr>
            <a:cxnSpLocks/>
          </p:cNvCxnSpPr>
          <p:nvPr/>
        </p:nvCxnSpPr>
        <p:spPr>
          <a:xfrm>
            <a:off x="1884784" y="4637314"/>
            <a:ext cx="961053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704C8D7C-18A8-491A-813B-D596E6D47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24335" y="6356350"/>
            <a:ext cx="5010538" cy="365125"/>
          </a:xfrm>
        </p:spPr>
        <p:txBody>
          <a:bodyPr/>
          <a:lstStyle/>
          <a:p>
            <a:r>
              <a:rPr lang="it-IT" dirty="0"/>
              <a:t>Dott. Tommaso Daddi – Componente Commissione Studi dell'UGDCEC di Pisa</a:t>
            </a:r>
          </a:p>
        </p:txBody>
      </p:sp>
    </p:spTree>
    <p:extLst>
      <p:ext uri="{BB962C8B-B14F-4D97-AF65-F5344CB8AC3E}">
        <p14:creationId xmlns:p14="http://schemas.microsoft.com/office/powerpoint/2010/main" val="792750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C822E61-0C40-473D-B1F4-EA3BDC420E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9265"/>
            <a:ext cx="10515600" cy="53766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spcBef>
                <a:spcPts val="0"/>
              </a:spcBef>
              <a:buNone/>
            </a:pPr>
            <a:endParaRPr lang="it-IT" sz="1700" dirty="0"/>
          </a:p>
          <a:p>
            <a:pPr marL="0" indent="0">
              <a:spcBef>
                <a:spcPts val="0"/>
              </a:spcBef>
              <a:buNone/>
            </a:pPr>
            <a:endParaRPr lang="it-IT" sz="1700" dirty="0"/>
          </a:p>
          <a:p>
            <a:pPr marL="0" indent="0">
              <a:spcBef>
                <a:spcPts val="0"/>
              </a:spcBef>
              <a:buNone/>
            </a:pPr>
            <a:endParaRPr lang="it-IT" sz="1700" dirty="0"/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/>
              <a:t>Tipo aiuto: 1 (istituito da norma statale)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/>
              <a:t>(1) Codice aiuto: 8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/>
              <a:t>(12) Forma Giuridica: SR (Srl), SP (Spa), RS (</a:t>
            </a:r>
            <a:r>
              <a:rPr lang="it-IT" sz="1800" dirty="0" err="1"/>
              <a:t>Srls</a:t>
            </a:r>
            <a:r>
              <a:rPr lang="it-IT" sz="1800" dirty="0"/>
              <a:t>), SU (Srl a socio unico), SN (snc), AS (sas), PF (persona fisica), DI (impresa individuale) </a:t>
            </a:r>
            <a:r>
              <a:rPr lang="it-IT" sz="1800" dirty="0" err="1"/>
              <a:t>etc</a:t>
            </a:r>
            <a:endParaRPr lang="it-IT" sz="1800" dirty="0"/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/>
              <a:t>(13) Dimensioni impresa: 1 (micro), 2 (piccola), 3 (media), 4 (grande) e 5 (non classificabile solo per i soggetti pubblici)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/>
              <a:t>(14) Codice ateco: …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/>
              <a:t>(15) Settore: 1 (generale), 2 (strada), 3 (SIEG), 4 (agricoltura) e 5 (pesca)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/>
              <a:t>(17) Importo totale spettante: …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/>
              <a:t>(26) Tipologia costi: 20 (non individuabili)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/>
              <a:t>(29) Importo aiuto spettante: …</a:t>
            </a:r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294" y="969266"/>
            <a:ext cx="8920065" cy="2935222"/>
          </a:xfrm>
          <a:prstGeom prst="rect">
            <a:avLst/>
          </a:prstGeom>
        </p:spPr>
      </p:pic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A4B6DFB2-F09E-4517-9C92-00B9DAB6F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26971" y="6356350"/>
            <a:ext cx="5085184" cy="365125"/>
          </a:xfrm>
        </p:spPr>
        <p:txBody>
          <a:bodyPr/>
          <a:lstStyle/>
          <a:p>
            <a:r>
              <a:rPr lang="it-IT" dirty="0"/>
              <a:t>Dott. Tommaso Daddi – Componente Commissione Studi dell'UGDCEC di Pisa</a:t>
            </a:r>
          </a:p>
        </p:txBody>
      </p:sp>
    </p:spTree>
    <p:extLst>
      <p:ext uri="{BB962C8B-B14F-4D97-AF65-F5344CB8AC3E}">
        <p14:creationId xmlns:p14="http://schemas.microsoft.com/office/powerpoint/2010/main" val="1136211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70BB2BC-12CB-4366-B415-373E949B7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30885"/>
            <a:ext cx="10515600" cy="1325563"/>
          </a:xfrm>
        </p:spPr>
        <p:txBody>
          <a:bodyPr/>
          <a:lstStyle/>
          <a:p>
            <a:pPr algn="ctr"/>
            <a:r>
              <a:rPr lang="it-IT" dirty="0"/>
              <a:t>NOTA BENE: IMPORTO CONTRIBUTO da NON indicare nel prospetto AIUTI DI STATO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C822E61-0C40-473D-B1F4-EA3BDC420E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6453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it-IT" dirty="0"/>
              <a:t>Recenti contributi (tra gli altri «Contributi a fondo perduto: istruzioni  per l’uso» - Ratio Quotidiano, «Dichiarazioni 2021: compilazione del quadro RS senza indicazione dell’ammontare del CFP percepito» - </a:t>
            </a:r>
            <a:r>
              <a:rPr lang="it-IT" dirty="0" err="1"/>
              <a:t>FiscalFocus</a:t>
            </a:r>
            <a:r>
              <a:rPr lang="it-IT" dirty="0"/>
              <a:t>) sottolineano il fatto che non debbano essere compilati i righi 29 e 17 riferiti all’</a:t>
            </a:r>
            <a:r>
              <a:rPr lang="it-IT" u="sng" dirty="0"/>
              <a:t>importo dell’aiuto spettante.</a:t>
            </a:r>
            <a:endParaRPr lang="it-IT" dirty="0"/>
          </a:p>
          <a:p>
            <a:pPr marL="0" indent="0">
              <a:buNone/>
            </a:pPr>
            <a:r>
              <a:rPr lang="it-IT" dirty="0">
                <a:sym typeface="Wingdings" panose="05000000000000000000" pitchFamily="2" charset="2"/>
              </a:rPr>
              <a:t> </a:t>
            </a:r>
            <a:r>
              <a:rPr lang="it-IT" dirty="0"/>
              <a:t>Motivazione: l’Agenzia delle Entrate ha richiesto la compilazione del quadro RS solo in quanto non al corrente delle informazioni relative alla «Forma giuridica» (cod. 12) e alla «Dimensione dell’impresa» (cod. 13).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C8E6C98E-0BB3-446A-8BFD-79B4E2C86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70987" y="6356350"/>
            <a:ext cx="5010539" cy="365125"/>
          </a:xfrm>
        </p:spPr>
        <p:txBody>
          <a:bodyPr/>
          <a:lstStyle/>
          <a:p>
            <a:r>
              <a:rPr lang="it-IT" dirty="0"/>
              <a:t>Dott. Tommaso Daddi – Componente Commissione Studi dell'UGDCEC di Pisa</a:t>
            </a:r>
          </a:p>
        </p:txBody>
      </p:sp>
    </p:spTree>
    <p:extLst>
      <p:ext uri="{BB962C8B-B14F-4D97-AF65-F5344CB8AC3E}">
        <p14:creationId xmlns:p14="http://schemas.microsoft.com/office/powerpoint/2010/main" val="1677245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0E88E39-C52C-4520-8B52-1495CCC327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406234"/>
          </a:xfrm>
        </p:spPr>
        <p:txBody>
          <a:bodyPr>
            <a:normAutofit/>
          </a:bodyPr>
          <a:lstStyle/>
          <a:p>
            <a:pPr algn="l"/>
            <a:r>
              <a:rPr lang="it-IT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CONTRIBUTI DA PRENDERE IN ESAME SONO:</a:t>
            </a:r>
            <a:br>
              <a:rPr lang="it-IT" sz="1800" dirty="0"/>
            </a:br>
            <a:br>
              <a:rPr lang="it-IT" sz="1800" dirty="0"/>
            </a:br>
            <a:br>
              <a:rPr lang="it-IT" sz="1800" dirty="0"/>
            </a:br>
            <a:endParaRPr lang="it-IT" sz="1800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37E7B21-EE28-408B-AB0F-76BCB4ABEF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56793"/>
            <a:ext cx="9144000" cy="3657600"/>
          </a:xfrm>
        </p:spPr>
        <p:txBody>
          <a:bodyPr>
            <a:normAutofit/>
          </a:bodyPr>
          <a:lstStyle/>
          <a:p>
            <a:pPr algn="l"/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342900" indent="-342900" algn="l">
              <a:lnSpc>
                <a:spcPct val="150000"/>
              </a:lnSpc>
              <a:buFont typeface="+mj-lt"/>
              <a:buAutoNum type="arabicPeriod"/>
            </a:pPr>
            <a:r>
              <a:rPr lang="it-IT" sz="1600" dirty="0"/>
              <a:t>CONTRIBUTO A FONDO PERDUTO EX ART. 25 D.L. 34/2020;</a:t>
            </a:r>
          </a:p>
          <a:p>
            <a:pPr marL="342900" indent="-342900" algn="l">
              <a:lnSpc>
                <a:spcPct val="150000"/>
              </a:lnSpc>
              <a:buFont typeface="+mj-lt"/>
              <a:buAutoNum type="arabicPeriod"/>
            </a:pPr>
            <a:r>
              <a:rPr lang="it-IT" sz="1600" dirty="0"/>
              <a:t>CONTRIBUTO A FONDO PERDUTO PER ATTIVITA’ ECONOMICHE E COMMERCIALI NEI CENTRI STORICI EX ART. 59 D.L. 104/2020;</a:t>
            </a:r>
          </a:p>
          <a:p>
            <a:pPr marL="342900" indent="-342900" algn="l">
              <a:lnSpc>
                <a:spcPct val="150000"/>
              </a:lnSpc>
              <a:buFont typeface="+mj-lt"/>
              <a:buAutoNum type="arabicPeriod"/>
            </a:pPr>
            <a:r>
              <a:rPr lang="it-IT" sz="1600" dirty="0"/>
              <a:t>CONTRIBUTO A FONDO PERDUTO EX ART. 1 D.L. 137/2020;</a:t>
            </a:r>
            <a:endParaRPr lang="it-IT" sz="1600" dirty="0">
              <a:solidFill>
                <a:prstClr val="black"/>
              </a:solidFill>
              <a:ea typeface="+mj-ea"/>
              <a:cs typeface="+mj-cs"/>
            </a:endParaRPr>
          </a:p>
          <a:p>
            <a:pPr marL="342900" indent="-342900" algn="l">
              <a:lnSpc>
                <a:spcPct val="150000"/>
              </a:lnSpc>
              <a:buFont typeface="+mj-lt"/>
              <a:buAutoNum type="arabicPeriod"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CONTRIBUTO A FONDO PERDUTO EX ART. 2 D.L. 149/2020;</a:t>
            </a:r>
          </a:p>
          <a:p>
            <a:pPr marL="342900" indent="-342900" algn="l">
              <a:lnSpc>
                <a:spcPct val="150000"/>
              </a:lnSpc>
              <a:buFont typeface="+mj-lt"/>
              <a:buAutoNum type="arabicPeriod"/>
            </a:pPr>
            <a:r>
              <a:rPr lang="it-IT" sz="1600" dirty="0">
                <a:solidFill>
                  <a:prstClr val="black"/>
                </a:solidFill>
                <a:ea typeface="+mj-ea"/>
                <a:cs typeface="+mj-cs"/>
              </a:rPr>
              <a:t>CONTRIBUTO A FONDO PERDUTO DA DESTINARE ALL’ ATTIVITA’ DEI SERVIZI DI RISTORAZIONE EX ART. 2 D.L. 172/2020.</a:t>
            </a:r>
          </a:p>
          <a:p>
            <a:endParaRPr lang="it-IT" sz="1800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B8B92C4-633E-4801-AF64-751CFC0D4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81739" y="6356350"/>
            <a:ext cx="4971661" cy="365125"/>
          </a:xfrm>
        </p:spPr>
        <p:txBody>
          <a:bodyPr/>
          <a:lstStyle/>
          <a:p>
            <a:r>
              <a:rPr lang="it-IT" dirty="0"/>
              <a:t>Dott. Tommaso Daddi – Componente Commissione Studi dell'UGDCEC di Pisa</a:t>
            </a:r>
          </a:p>
        </p:txBody>
      </p:sp>
    </p:spTree>
    <p:extLst>
      <p:ext uri="{BB962C8B-B14F-4D97-AF65-F5344CB8AC3E}">
        <p14:creationId xmlns:p14="http://schemas.microsoft.com/office/powerpoint/2010/main" val="3582313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58CF54-6E98-4718-99FB-5FF654726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7346" y="365125"/>
            <a:ext cx="9237307" cy="1325563"/>
          </a:xfrm>
        </p:spPr>
        <p:txBody>
          <a:bodyPr>
            <a:normAutofit/>
          </a:bodyPr>
          <a:lstStyle/>
          <a:p>
            <a:r>
              <a:rPr lang="it-IT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QUADRO RF</a:t>
            </a:r>
            <a:r>
              <a:rPr lang="it-IT" sz="3600" dirty="0"/>
              <a:t>: RF 55 «Altre variazioni in diminuzione», cod. 83</a:t>
            </a:r>
          </a:p>
        </p:txBody>
      </p:sp>
      <p:pic>
        <p:nvPicPr>
          <p:cNvPr id="9" name="Segnaposto contenuto 8">
            <a:extLst>
              <a:ext uri="{FF2B5EF4-FFF2-40B4-BE49-F238E27FC236}">
                <a16:creationId xmlns:a16="http://schemas.microsoft.com/office/drawing/2014/main" id="{1297835E-0D59-4C4F-A152-84F5867526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9205" t="50595" r="25073" b="40316"/>
          <a:stretch/>
        </p:blipFill>
        <p:spPr>
          <a:xfrm>
            <a:off x="1315617" y="4022727"/>
            <a:ext cx="9535886" cy="1491665"/>
          </a:xfr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2AAA0BBE-5306-4C4E-85D1-92DCAC6A46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317" t="60297" r="17675" b="23567"/>
          <a:stretch/>
        </p:blipFill>
        <p:spPr>
          <a:xfrm>
            <a:off x="1477347" y="1690688"/>
            <a:ext cx="9237306" cy="1491665"/>
          </a:xfrm>
          <a:prstGeom prst="rect">
            <a:avLst/>
          </a:prstGeom>
        </p:spPr>
      </p:pic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169425B-7F41-4A4F-8DB5-345BBAF2B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05673" y="6356350"/>
            <a:ext cx="5318449" cy="365125"/>
          </a:xfrm>
        </p:spPr>
        <p:txBody>
          <a:bodyPr/>
          <a:lstStyle/>
          <a:p>
            <a:r>
              <a:rPr lang="it-IT" dirty="0"/>
              <a:t>Dott. Tommaso Daddi – Componente Commissione Studi dell'UGDCEC di Pisa</a:t>
            </a:r>
          </a:p>
        </p:txBody>
      </p:sp>
    </p:spTree>
    <p:extLst>
      <p:ext uri="{BB962C8B-B14F-4D97-AF65-F5344CB8AC3E}">
        <p14:creationId xmlns:p14="http://schemas.microsoft.com/office/powerpoint/2010/main" val="599356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F004813-C0A1-41ED-8FBA-10CCF2876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8448" y="813143"/>
            <a:ext cx="9628632" cy="1351708"/>
          </a:xfrm>
        </p:spPr>
        <p:txBody>
          <a:bodyPr>
            <a:noAutofit/>
          </a:bodyPr>
          <a:lstStyle/>
          <a:p>
            <a:pPr algn="just"/>
            <a:br>
              <a:rPr lang="it-IT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it-IT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QUADRO RG</a:t>
            </a:r>
            <a:r>
              <a:rPr lang="it-IT" sz="3200" dirty="0"/>
              <a:t>: per esporre il CFP è richiesta la «doppia» esposizione quale componente positivo e negativo di reddito. In particolare: RG 10 «Altri componenti positivi», cod. 27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3D439D8C-3293-473D-B4A7-D4A675F6C6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2249" t="57085" r="17056" b="31457"/>
          <a:stretch/>
        </p:blipFill>
        <p:spPr>
          <a:xfrm>
            <a:off x="1903446" y="3024984"/>
            <a:ext cx="8052318" cy="998376"/>
          </a:xfr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A4825B18-9A14-4534-A74A-3CC51833CB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117" t="48707" r="20255" b="45579"/>
          <a:stretch/>
        </p:blipFill>
        <p:spPr>
          <a:xfrm>
            <a:off x="1903446" y="4391919"/>
            <a:ext cx="8145624" cy="737119"/>
          </a:xfrm>
          <a:prstGeom prst="rect">
            <a:avLst/>
          </a:prstGeom>
        </p:spPr>
      </p:pic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D22B361-5244-44D0-A68C-BFD1209A3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36302" y="6356350"/>
            <a:ext cx="5001208" cy="365125"/>
          </a:xfrm>
        </p:spPr>
        <p:txBody>
          <a:bodyPr/>
          <a:lstStyle/>
          <a:p>
            <a:r>
              <a:rPr lang="it-IT" dirty="0"/>
              <a:t>Dott. Tommaso Daddi – Componente Commissione Studi dell'UGDCEC di Pisa</a:t>
            </a:r>
          </a:p>
        </p:txBody>
      </p:sp>
    </p:spTree>
    <p:extLst>
      <p:ext uri="{BB962C8B-B14F-4D97-AF65-F5344CB8AC3E}">
        <p14:creationId xmlns:p14="http://schemas.microsoft.com/office/powerpoint/2010/main" val="3694104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869CE0C-FC58-46C1-8429-CCB5FA712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713977"/>
          </a:xfrm>
        </p:spPr>
        <p:txBody>
          <a:bodyPr/>
          <a:lstStyle/>
          <a:p>
            <a:br>
              <a:rPr lang="it-IT" dirty="0"/>
            </a:b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CF4F9EC-1D55-4861-93D2-56BA034543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1517" y="1115625"/>
            <a:ext cx="9879564" cy="93306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it-IT" sz="3200" dirty="0">
              <a:latin typeface="+mj-lt"/>
            </a:endParaRPr>
          </a:p>
          <a:p>
            <a:pPr marL="0" indent="0">
              <a:buNone/>
            </a:pPr>
            <a:r>
              <a:rPr lang="it-IT" sz="3200" dirty="0">
                <a:latin typeface="+mj-lt"/>
              </a:rPr>
              <a:t>... e RG 22 «Altri componenti negativi», cod. 47.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52EE92DC-A15F-4AFE-B833-766AB7B23C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476" t="50000" r="17576" b="38095"/>
          <a:stretch/>
        </p:blipFill>
        <p:spPr>
          <a:xfrm>
            <a:off x="1651517" y="2518649"/>
            <a:ext cx="7968343" cy="998376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44FA0FC9-DD4B-4447-8802-B26BD4AFA7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270" t="43809" r="20408" b="46395"/>
          <a:stretch/>
        </p:blipFill>
        <p:spPr>
          <a:xfrm>
            <a:off x="1651517" y="3829602"/>
            <a:ext cx="7968343" cy="891688"/>
          </a:xfrm>
          <a:prstGeom prst="rect">
            <a:avLst/>
          </a:prstGeom>
        </p:spPr>
      </p:pic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18FB14F-AA5A-468C-9CEF-712FBC1B3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72408" y="6356350"/>
            <a:ext cx="4980992" cy="365125"/>
          </a:xfrm>
        </p:spPr>
        <p:txBody>
          <a:bodyPr/>
          <a:lstStyle/>
          <a:p>
            <a:r>
              <a:rPr lang="it-IT" dirty="0"/>
              <a:t>Dott. Tommaso Daddi – Componente Commissione Studi dell'UGDCEC di Pisa</a:t>
            </a:r>
          </a:p>
        </p:txBody>
      </p:sp>
    </p:spTree>
    <p:extLst>
      <p:ext uri="{BB962C8B-B14F-4D97-AF65-F5344CB8AC3E}">
        <p14:creationId xmlns:p14="http://schemas.microsoft.com/office/powerpoint/2010/main" val="2097345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51316E2-E61C-47BE-B91E-EBF1993A1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97846"/>
            <a:ext cx="10515600" cy="1325563"/>
          </a:xfrm>
        </p:spPr>
        <p:txBody>
          <a:bodyPr>
            <a:normAutofit/>
          </a:bodyPr>
          <a:lstStyle/>
          <a:p>
            <a:r>
              <a:rPr lang="it-IT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QUADRO RE</a:t>
            </a:r>
            <a:r>
              <a:rPr lang="it-IT" sz="3600" dirty="0"/>
              <a:t>: RE 3, colonna 1 (N.B. gli importi del CFP non vanno indicati anche in colonna 2) 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7E5FE00F-D747-441E-8AD1-AD5D371F2C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2242" t="40815" r="17593" b="54896"/>
          <a:stretch/>
        </p:blipFill>
        <p:spPr>
          <a:xfrm>
            <a:off x="914400" y="3199652"/>
            <a:ext cx="7063274" cy="382555"/>
          </a:xfr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925722F-E2C8-45F2-97AC-2850495F78B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883" t="59592" r="18495" b="31701"/>
          <a:stretch/>
        </p:blipFill>
        <p:spPr>
          <a:xfrm>
            <a:off x="914400" y="4065162"/>
            <a:ext cx="9022703" cy="1063689"/>
          </a:xfrm>
          <a:prstGeom prst="rect">
            <a:avLst/>
          </a:prstGeom>
        </p:spPr>
      </p:pic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1E83AF46-AA14-4392-A32C-2276537A0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15003" y="6356350"/>
            <a:ext cx="5019869" cy="365125"/>
          </a:xfrm>
        </p:spPr>
        <p:txBody>
          <a:bodyPr/>
          <a:lstStyle/>
          <a:p>
            <a:r>
              <a:rPr lang="it-IT" dirty="0"/>
              <a:t>Dott. Tommaso Daddi – Componente Commissione Studi dell'UGDCEC di Pisa</a:t>
            </a:r>
          </a:p>
        </p:txBody>
      </p:sp>
    </p:spTree>
    <p:extLst>
      <p:ext uri="{BB962C8B-B14F-4D97-AF65-F5344CB8AC3E}">
        <p14:creationId xmlns:p14="http://schemas.microsoft.com/office/powerpoint/2010/main" val="3499730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C99E0D-840B-4A33-980C-3B6C0B01F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48" y="876066"/>
            <a:ext cx="10515600" cy="1325563"/>
          </a:xfrm>
        </p:spPr>
        <p:txBody>
          <a:bodyPr>
            <a:normAutofit fontScale="90000"/>
          </a:bodyPr>
          <a:lstStyle/>
          <a:p>
            <a:r>
              <a:rPr kumimoji="0" lang="it-IT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QUADRO LM</a:t>
            </a:r>
            <a:r>
              <a:rPr kumimoji="0" lang="it-IT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: Sez. 1: LM 2, colonna 1</a:t>
            </a:r>
            <a:br>
              <a:rPr kumimoji="0" lang="it-IT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it-IT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		     Sez. 2: LM 33, colonna 1 </a:t>
            </a:r>
            <a:br>
              <a:rPr kumimoji="0" lang="it-IT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lang="it-IT" sz="3600" dirty="0"/>
              <a:t>(N.B. gli importi del CFP non vanno indicati anche in colonna 2)</a:t>
            </a:r>
          </a:p>
        </p:txBody>
      </p:sp>
      <p:pic>
        <p:nvPicPr>
          <p:cNvPr id="11" name="Segnaposto contenuto 10">
            <a:extLst>
              <a:ext uri="{FF2B5EF4-FFF2-40B4-BE49-F238E27FC236}">
                <a16:creationId xmlns:a16="http://schemas.microsoft.com/office/drawing/2014/main" id="{5681B2F4-FB69-4999-A214-E13912753E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42361" t="28592" r="17473" b="68835"/>
          <a:stretch/>
        </p:blipFill>
        <p:spPr>
          <a:xfrm>
            <a:off x="838198" y="2691794"/>
            <a:ext cx="7417837" cy="345233"/>
          </a:xfr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FE29E42E-68F3-4D8B-AA99-8CCC060417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399" t="67619" r="17423" b="30204"/>
          <a:stretch/>
        </p:blipFill>
        <p:spPr>
          <a:xfrm>
            <a:off x="838199" y="3399074"/>
            <a:ext cx="7417837" cy="345233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79D8ED6D-EAB9-426D-BE64-116EC64DA2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959" t="66122" r="18265" b="25035"/>
          <a:stretch/>
        </p:blipFill>
        <p:spPr>
          <a:xfrm>
            <a:off x="838200" y="4106354"/>
            <a:ext cx="8892074" cy="879895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346219D8-0149-444E-BFBA-4FF42F899B7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959" t="46719" r="18725" b="44627"/>
          <a:stretch/>
        </p:blipFill>
        <p:spPr>
          <a:xfrm>
            <a:off x="838200" y="5253582"/>
            <a:ext cx="8806543" cy="879895"/>
          </a:xfrm>
          <a:prstGeom prst="rect">
            <a:avLst/>
          </a:prstGeom>
        </p:spPr>
      </p:pic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A219870C-BE02-45E1-8848-6D4BF45CB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2285" y="6356350"/>
            <a:ext cx="4963885" cy="365125"/>
          </a:xfrm>
        </p:spPr>
        <p:txBody>
          <a:bodyPr/>
          <a:lstStyle/>
          <a:p>
            <a:r>
              <a:rPr lang="it-IT" dirty="0"/>
              <a:t>Dott. Tommaso Daddi – Componente Commissione Studi dell'UGDCEC di Pisa</a:t>
            </a:r>
          </a:p>
        </p:txBody>
      </p:sp>
    </p:spTree>
    <p:extLst>
      <p:ext uri="{BB962C8B-B14F-4D97-AF65-F5344CB8AC3E}">
        <p14:creationId xmlns:p14="http://schemas.microsoft.com/office/powerpoint/2010/main" val="4198394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A9C118D-89F6-49FC-A323-F0B6F014A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5594" y="365125"/>
            <a:ext cx="9968205" cy="1325563"/>
          </a:xfrm>
        </p:spPr>
        <p:txBody>
          <a:bodyPr>
            <a:normAutofit/>
          </a:bodyPr>
          <a:lstStyle/>
          <a:p>
            <a:r>
              <a:rPr lang="it-IT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IRAP</a:t>
            </a:r>
            <a:r>
              <a:rPr lang="it-IT" sz="3600" dirty="0"/>
              <a:t>: IC 57 – IQ 37 – IP 43 «Altre variazioni in diminuzione», cod. 16 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11566058-92C5-4FE2-87C8-CF6C672A2F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9965" t="50064" r="23851" b="38154"/>
          <a:stretch/>
        </p:blipFill>
        <p:spPr>
          <a:xfrm>
            <a:off x="1385595" y="4798920"/>
            <a:ext cx="9190653" cy="1455577"/>
          </a:xfr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8C099AD4-35D1-41BA-B1A4-F14BB76700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321" t="58095" r="17423" b="32653"/>
          <a:stretch/>
        </p:blipFill>
        <p:spPr>
          <a:xfrm>
            <a:off x="1385595" y="1690689"/>
            <a:ext cx="8770775" cy="71845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7CBB290D-49AF-4E8B-92B9-6C075BDE23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551" t="42313" r="17347" b="47891"/>
          <a:stretch/>
        </p:blipFill>
        <p:spPr>
          <a:xfrm>
            <a:off x="1464904" y="2493120"/>
            <a:ext cx="8691466" cy="868883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69B7C73C-CFB2-43D9-A673-E1BB57B75CD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2628" t="72653" r="17347" b="16735"/>
          <a:stretch/>
        </p:blipFill>
        <p:spPr>
          <a:xfrm>
            <a:off x="1464904" y="3537784"/>
            <a:ext cx="8691466" cy="1085356"/>
          </a:xfrm>
          <a:prstGeom prst="rect">
            <a:avLst/>
          </a:prstGeom>
        </p:spPr>
      </p:pic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D6C0792E-5D32-440B-A8C3-68C3D4B63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61657" y="6356350"/>
            <a:ext cx="5019870" cy="365125"/>
          </a:xfrm>
        </p:spPr>
        <p:txBody>
          <a:bodyPr/>
          <a:lstStyle/>
          <a:p>
            <a:r>
              <a:rPr lang="it-IT" dirty="0"/>
              <a:t>Dott. Tommaso Daddi – Componente Commissione Studi dell'UGDCEC di Pisa</a:t>
            </a:r>
          </a:p>
        </p:txBody>
      </p:sp>
    </p:spTree>
    <p:extLst>
      <p:ext uri="{BB962C8B-B14F-4D97-AF65-F5344CB8AC3E}">
        <p14:creationId xmlns:p14="http://schemas.microsoft.com/office/powerpoint/2010/main" val="2361503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3151EC2-9B0F-40D6-88F9-D42F7BC9C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3856" y="743479"/>
            <a:ext cx="10183368" cy="1325563"/>
          </a:xfrm>
        </p:spPr>
        <p:txBody>
          <a:bodyPr>
            <a:normAutofit/>
          </a:bodyPr>
          <a:lstStyle/>
          <a:p>
            <a:r>
              <a:rPr lang="it-IT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RS «AIUTI DI STATO»: </a:t>
            </a:r>
            <a:r>
              <a:rPr lang="it-IT" sz="3600" dirty="0"/>
              <a:t>RS 401, cod. 20, 22, 23, 27, 28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D4000E68-4B4C-4BEA-8DAD-D68F161A9D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0069" t="59470" r="26761" b="19301"/>
          <a:stretch/>
        </p:blipFill>
        <p:spPr>
          <a:xfrm>
            <a:off x="2500604" y="2388637"/>
            <a:ext cx="8472196" cy="2948473"/>
          </a:xfrm>
        </p:spPr>
      </p:pic>
      <p:cxnSp>
        <p:nvCxnSpPr>
          <p:cNvPr id="7" name="Connettore 2 6">
            <a:extLst>
              <a:ext uri="{FF2B5EF4-FFF2-40B4-BE49-F238E27FC236}">
                <a16:creationId xmlns:a16="http://schemas.microsoft.com/office/drawing/2014/main" id="{44C8E0DE-CB51-424C-BDA2-5EC8BAA4F86E}"/>
              </a:ext>
            </a:extLst>
          </p:cNvPr>
          <p:cNvCxnSpPr/>
          <p:nvPr/>
        </p:nvCxnSpPr>
        <p:spPr>
          <a:xfrm>
            <a:off x="1324947" y="2537927"/>
            <a:ext cx="100770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2 7">
            <a:extLst>
              <a:ext uri="{FF2B5EF4-FFF2-40B4-BE49-F238E27FC236}">
                <a16:creationId xmlns:a16="http://schemas.microsoft.com/office/drawing/2014/main" id="{B95A39D2-4FFE-442E-AC90-CAF68FFB2216}"/>
              </a:ext>
            </a:extLst>
          </p:cNvPr>
          <p:cNvCxnSpPr/>
          <p:nvPr/>
        </p:nvCxnSpPr>
        <p:spPr>
          <a:xfrm>
            <a:off x="1324947" y="3045434"/>
            <a:ext cx="100770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4DD373FC-7BC8-4322-9E69-54739559F073}"/>
              </a:ext>
            </a:extLst>
          </p:cNvPr>
          <p:cNvCxnSpPr/>
          <p:nvPr/>
        </p:nvCxnSpPr>
        <p:spPr>
          <a:xfrm>
            <a:off x="1324947" y="3365030"/>
            <a:ext cx="100770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2 9">
            <a:extLst>
              <a:ext uri="{FF2B5EF4-FFF2-40B4-BE49-F238E27FC236}">
                <a16:creationId xmlns:a16="http://schemas.microsoft.com/office/drawing/2014/main" id="{87EFDE4E-3C4C-4D74-B265-ADF6403E8C8C}"/>
              </a:ext>
            </a:extLst>
          </p:cNvPr>
          <p:cNvCxnSpPr/>
          <p:nvPr/>
        </p:nvCxnSpPr>
        <p:spPr>
          <a:xfrm>
            <a:off x="1324947" y="4813570"/>
            <a:ext cx="100770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A218E0BA-B6AA-4719-AD17-85B397418C44}"/>
              </a:ext>
            </a:extLst>
          </p:cNvPr>
          <p:cNvCxnSpPr/>
          <p:nvPr/>
        </p:nvCxnSpPr>
        <p:spPr>
          <a:xfrm>
            <a:off x="1324947" y="5179034"/>
            <a:ext cx="100770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EABE7642-4199-4018-873F-54571E11C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61657" y="6356350"/>
            <a:ext cx="5047861" cy="365125"/>
          </a:xfrm>
        </p:spPr>
        <p:txBody>
          <a:bodyPr/>
          <a:lstStyle/>
          <a:p>
            <a:r>
              <a:rPr lang="it-IT" dirty="0"/>
              <a:t>Dott. Tommaso Daddi – Componente Commissione Studi dell'UGDCEC di Pisa</a:t>
            </a:r>
          </a:p>
        </p:txBody>
      </p:sp>
    </p:spTree>
    <p:extLst>
      <p:ext uri="{BB962C8B-B14F-4D97-AF65-F5344CB8AC3E}">
        <p14:creationId xmlns:p14="http://schemas.microsoft.com/office/powerpoint/2010/main" val="108159124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857</Words>
  <Application>Microsoft Office PowerPoint</Application>
  <PresentationFormat>Widescreen</PresentationFormat>
  <Paragraphs>74</Paragraphs>
  <Slides>13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di Office</vt:lpstr>
      <vt:lpstr>CONTRIBUTO A FONDO PERDUTO</vt:lpstr>
      <vt:lpstr>I CONTRIBUTI DA PRENDERE IN ESAME SONO:   </vt:lpstr>
      <vt:lpstr>QUADRO RF: RF 55 «Altre variazioni in diminuzione», cod. 83</vt:lpstr>
      <vt:lpstr> QUADRO RG: per esporre il CFP è richiesta la «doppia» esposizione quale componente positivo e negativo di reddito. In particolare: RG 10 «Altri componenti positivi», cod. 27</vt:lpstr>
      <vt:lpstr> </vt:lpstr>
      <vt:lpstr>QUADRO RE: RE 3, colonna 1 (N.B. gli importi del CFP non vanno indicati anche in colonna 2) </vt:lpstr>
      <vt:lpstr>QUADRO LM: Sez. 1: LM 2, colonna 1        Sez. 2: LM 33, colonna 1  (N.B. gli importi del CFP non vanno indicati anche in colonna 2)</vt:lpstr>
      <vt:lpstr>IRAP: IC 57 – IQ 37 – IP 43 «Altre variazioni in diminuzione», cod. 16 </vt:lpstr>
      <vt:lpstr>RS «AIUTI DI STATO»: RS 401, cod. 20, 22, 23, 27, 28</vt:lpstr>
      <vt:lpstr>Presentazione standard di PowerPoint</vt:lpstr>
      <vt:lpstr>IS «AIUTI DI STATO» IRAP: IS 201, cod. 8 </vt:lpstr>
      <vt:lpstr>Presentazione standard di PowerPoint</vt:lpstr>
      <vt:lpstr>NOTA BENE: IMPORTO CONTRIBUTO da NON indicare nel prospetto AIUTI DI STATO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CONTRIBUTO A FONDO PERDUTO</dc:title>
  <dc:creator>utente22</dc:creator>
  <cp:lastModifiedBy>utente22</cp:lastModifiedBy>
  <cp:revision>28</cp:revision>
  <dcterms:created xsi:type="dcterms:W3CDTF">2021-06-05T14:24:27Z</dcterms:created>
  <dcterms:modified xsi:type="dcterms:W3CDTF">2021-06-09T12:25:21Z</dcterms:modified>
</cp:coreProperties>
</file>