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3" r:id="rId2"/>
    <p:sldId id="264" r:id="rId3"/>
    <p:sldId id="261" r:id="rId4"/>
    <p:sldId id="268" r:id="rId5"/>
    <p:sldId id="262" r:id="rId6"/>
    <p:sldId id="267" r:id="rId7"/>
    <p:sldId id="256" r:id="rId8"/>
    <p:sldId id="257" r:id="rId9"/>
  </p:sldIdLst>
  <p:sldSz cx="12192000" cy="6858000"/>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7137" cy="512304"/>
          </a:xfrm>
          <a:prstGeom prst="rect">
            <a:avLst/>
          </a:prstGeom>
        </p:spPr>
        <p:txBody>
          <a:bodyPr vert="horz" lIns="94768" tIns="47384" rIns="94768" bIns="47384" rtlCol="0"/>
          <a:lstStyle>
            <a:lvl1pPr algn="l">
              <a:defRPr sz="1200"/>
            </a:lvl1pPr>
          </a:lstStyle>
          <a:p>
            <a:endParaRPr lang="it-IT"/>
          </a:p>
        </p:txBody>
      </p:sp>
      <p:sp>
        <p:nvSpPr>
          <p:cNvPr id="3" name="Segnaposto data 2"/>
          <p:cNvSpPr>
            <a:spLocks noGrp="1"/>
          </p:cNvSpPr>
          <p:nvPr>
            <p:ph type="dt" idx="1"/>
          </p:nvPr>
        </p:nvSpPr>
        <p:spPr>
          <a:xfrm>
            <a:off x="4020506" y="0"/>
            <a:ext cx="3077137" cy="512304"/>
          </a:xfrm>
          <a:prstGeom prst="rect">
            <a:avLst/>
          </a:prstGeom>
        </p:spPr>
        <p:txBody>
          <a:bodyPr vert="horz" lIns="94768" tIns="47384" rIns="94768" bIns="47384" rtlCol="0"/>
          <a:lstStyle>
            <a:lvl1pPr algn="r">
              <a:defRPr sz="1200"/>
            </a:lvl1pPr>
          </a:lstStyle>
          <a:p>
            <a:fld id="{E6195EF4-38D0-4172-8C6E-4A50BE57A4AE}" type="datetimeFigureOut">
              <a:rPr lang="it-IT" smtClean="0"/>
              <a:t>09/06/2021</a:t>
            </a:fld>
            <a:endParaRPr lang="it-IT"/>
          </a:p>
        </p:txBody>
      </p:sp>
      <p:sp>
        <p:nvSpPr>
          <p:cNvPr id="4" name="Segnaposto immagine diapositiva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4768" tIns="47384" rIns="94768" bIns="47384" rtlCol="0" anchor="ctr"/>
          <a:lstStyle/>
          <a:p>
            <a:endParaRPr lang="it-IT"/>
          </a:p>
        </p:txBody>
      </p:sp>
      <p:sp>
        <p:nvSpPr>
          <p:cNvPr id="5" name="Segnaposto note 4"/>
          <p:cNvSpPr>
            <a:spLocks noGrp="1"/>
          </p:cNvSpPr>
          <p:nvPr>
            <p:ph type="body" sz="quarter" idx="3"/>
          </p:nvPr>
        </p:nvSpPr>
        <p:spPr>
          <a:xfrm>
            <a:off x="709599" y="4924989"/>
            <a:ext cx="5680103" cy="4029684"/>
          </a:xfrm>
          <a:prstGeom prst="rect">
            <a:avLst/>
          </a:prstGeom>
        </p:spPr>
        <p:txBody>
          <a:bodyPr vert="horz" lIns="94768" tIns="47384" rIns="94768" bIns="4738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2309"/>
            <a:ext cx="3077137" cy="512304"/>
          </a:xfrm>
          <a:prstGeom prst="rect">
            <a:avLst/>
          </a:prstGeom>
        </p:spPr>
        <p:txBody>
          <a:bodyPr vert="horz" lIns="94768" tIns="47384" rIns="94768" bIns="47384" rtlCol="0" anchor="b"/>
          <a:lstStyle>
            <a:lvl1pPr algn="l">
              <a:defRPr sz="1200"/>
            </a:lvl1pPr>
          </a:lstStyle>
          <a:p>
            <a:endParaRPr lang="it-IT"/>
          </a:p>
        </p:txBody>
      </p:sp>
      <p:sp>
        <p:nvSpPr>
          <p:cNvPr id="7" name="Segnaposto numero diapositiva 6"/>
          <p:cNvSpPr>
            <a:spLocks noGrp="1"/>
          </p:cNvSpPr>
          <p:nvPr>
            <p:ph type="sldNum" sz="quarter" idx="5"/>
          </p:nvPr>
        </p:nvSpPr>
        <p:spPr>
          <a:xfrm>
            <a:off x="4020506" y="9722309"/>
            <a:ext cx="3077137" cy="512304"/>
          </a:xfrm>
          <a:prstGeom prst="rect">
            <a:avLst/>
          </a:prstGeom>
        </p:spPr>
        <p:txBody>
          <a:bodyPr vert="horz" lIns="94768" tIns="47384" rIns="94768" bIns="47384" rtlCol="0" anchor="b"/>
          <a:lstStyle>
            <a:lvl1pPr algn="r">
              <a:defRPr sz="1200"/>
            </a:lvl1pPr>
          </a:lstStyle>
          <a:p>
            <a:fld id="{40F76857-8D7C-4EFE-B4C4-E1A607D2D9D6}" type="slidenum">
              <a:rPr lang="it-IT" smtClean="0"/>
              <a:t>‹N›</a:t>
            </a:fld>
            <a:endParaRPr lang="it-IT"/>
          </a:p>
        </p:txBody>
      </p:sp>
    </p:spTree>
    <p:extLst>
      <p:ext uri="{BB962C8B-B14F-4D97-AF65-F5344CB8AC3E}">
        <p14:creationId xmlns:p14="http://schemas.microsoft.com/office/powerpoint/2010/main" val="141054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40F76857-8D7C-4EFE-B4C4-E1A607D2D9D6}" type="slidenum">
              <a:rPr lang="it-IT" smtClean="0"/>
              <a:t>7</a:t>
            </a:fld>
            <a:endParaRPr lang="it-IT"/>
          </a:p>
        </p:txBody>
      </p:sp>
    </p:spTree>
    <p:extLst>
      <p:ext uri="{BB962C8B-B14F-4D97-AF65-F5344CB8AC3E}">
        <p14:creationId xmlns:p14="http://schemas.microsoft.com/office/powerpoint/2010/main" val="1444891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4994C0B-25B8-4C98-B5DF-08DD01BF020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xmlns="" id="{E1499027-E71C-4F8E-B89D-98772D92D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xmlns="" id="{4C6A533D-F231-440D-BDA4-4605604F7F18}"/>
              </a:ext>
            </a:extLst>
          </p:cNvPr>
          <p:cNvSpPr>
            <a:spLocks noGrp="1"/>
          </p:cNvSpPr>
          <p:nvPr>
            <p:ph type="dt" sz="half" idx="10"/>
          </p:nvPr>
        </p:nvSpPr>
        <p:spPr/>
        <p:txBody>
          <a:bodyPr/>
          <a:lstStyle/>
          <a:p>
            <a:fld id="{6C402E51-585E-46A6-8522-98C60F1F869C}" type="datetime1">
              <a:rPr lang="it-IT" smtClean="0"/>
              <a:t>09/06/2021</a:t>
            </a:fld>
            <a:endParaRPr lang="it-IT"/>
          </a:p>
        </p:txBody>
      </p:sp>
      <p:sp>
        <p:nvSpPr>
          <p:cNvPr id="5" name="Segnaposto piè di pagina 4">
            <a:extLst>
              <a:ext uri="{FF2B5EF4-FFF2-40B4-BE49-F238E27FC236}">
                <a16:creationId xmlns:a16="http://schemas.microsoft.com/office/drawing/2014/main" xmlns="" id="{F5ACD0C6-7554-44C0-89E3-AEA597FC45E6}"/>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6" name="Segnaposto numero diapositiva 5">
            <a:extLst>
              <a:ext uri="{FF2B5EF4-FFF2-40B4-BE49-F238E27FC236}">
                <a16:creationId xmlns:a16="http://schemas.microsoft.com/office/drawing/2014/main" xmlns="" id="{886448B6-1912-4C38-B1C1-C3AC500D725C}"/>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3270132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9830C56-10AC-48CE-B53A-96B38415386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420A6585-3076-4DBA-AB24-E8D294BE5AE8}"/>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51B98E18-C66E-4B16-A260-B7DFF1D74B10}"/>
              </a:ext>
            </a:extLst>
          </p:cNvPr>
          <p:cNvSpPr>
            <a:spLocks noGrp="1"/>
          </p:cNvSpPr>
          <p:nvPr>
            <p:ph type="dt" sz="half" idx="10"/>
          </p:nvPr>
        </p:nvSpPr>
        <p:spPr/>
        <p:txBody>
          <a:bodyPr/>
          <a:lstStyle/>
          <a:p>
            <a:fld id="{8CAEC2F8-E32B-428C-BD04-7CADCC4608B4}" type="datetime1">
              <a:rPr lang="it-IT" smtClean="0"/>
              <a:t>09/06/2021</a:t>
            </a:fld>
            <a:endParaRPr lang="it-IT"/>
          </a:p>
        </p:txBody>
      </p:sp>
      <p:sp>
        <p:nvSpPr>
          <p:cNvPr id="5" name="Segnaposto piè di pagina 4">
            <a:extLst>
              <a:ext uri="{FF2B5EF4-FFF2-40B4-BE49-F238E27FC236}">
                <a16:creationId xmlns:a16="http://schemas.microsoft.com/office/drawing/2014/main" xmlns="" id="{179AEC31-07A2-4774-A777-D113195484EA}"/>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6" name="Segnaposto numero diapositiva 5">
            <a:extLst>
              <a:ext uri="{FF2B5EF4-FFF2-40B4-BE49-F238E27FC236}">
                <a16:creationId xmlns:a16="http://schemas.microsoft.com/office/drawing/2014/main" xmlns="" id="{A6696164-9C30-4457-AC17-33A3E6F16CBF}"/>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406187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xmlns="" id="{F95AB757-8C9D-4715-B9D2-08C9CD4C829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D7B14371-F278-46C7-9ACE-5C3E578AFAE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28509EA5-ADAC-4E27-8F0E-B92182F545D2}"/>
              </a:ext>
            </a:extLst>
          </p:cNvPr>
          <p:cNvSpPr>
            <a:spLocks noGrp="1"/>
          </p:cNvSpPr>
          <p:nvPr>
            <p:ph type="dt" sz="half" idx="10"/>
          </p:nvPr>
        </p:nvSpPr>
        <p:spPr/>
        <p:txBody>
          <a:bodyPr/>
          <a:lstStyle/>
          <a:p>
            <a:fld id="{06040CC4-68FA-4753-B354-CAB95EE43D5C}" type="datetime1">
              <a:rPr lang="it-IT" smtClean="0"/>
              <a:t>09/06/2021</a:t>
            </a:fld>
            <a:endParaRPr lang="it-IT"/>
          </a:p>
        </p:txBody>
      </p:sp>
      <p:sp>
        <p:nvSpPr>
          <p:cNvPr id="5" name="Segnaposto piè di pagina 4">
            <a:extLst>
              <a:ext uri="{FF2B5EF4-FFF2-40B4-BE49-F238E27FC236}">
                <a16:creationId xmlns:a16="http://schemas.microsoft.com/office/drawing/2014/main" xmlns="" id="{B5E7E492-383D-4940-BB5C-BA6FD64481A5}"/>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6" name="Segnaposto numero diapositiva 5">
            <a:extLst>
              <a:ext uri="{FF2B5EF4-FFF2-40B4-BE49-F238E27FC236}">
                <a16:creationId xmlns:a16="http://schemas.microsoft.com/office/drawing/2014/main" xmlns="" id="{8C88D66A-486B-4808-A2F3-0A8F076E4764}"/>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878015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C5ABBC7-B0A9-42B8-A11A-FA866B81298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231C14E5-26EB-4CC4-9D53-809271434AA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766C53CA-5432-4B8A-BF6C-365514E5BDB5}"/>
              </a:ext>
            </a:extLst>
          </p:cNvPr>
          <p:cNvSpPr>
            <a:spLocks noGrp="1"/>
          </p:cNvSpPr>
          <p:nvPr>
            <p:ph type="dt" sz="half" idx="10"/>
          </p:nvPr>
        </p:nvSpPr>
        <p:spPr/>
        <p:txBody>
          <a:bodyPr/>
          <a:lstStyle/>
          <a:p>
            <a:fld id="{53325CAF-6D5E-4648-A477-CFDC62C7D4DB}" type="datetime1">
              <a:rPr lang="it-IT" smtClean="0"/>
              <a:t>09/06/2021</a:t>
            </a:fld>
            <a:endParaRPr lang="it-IT"/>
          </a:p>
        </p:txBody>
      </p:sp>
      <p:sp>
        <p:nvSpPr>
          <p:cNvPr id="5" name="Segnaposto piè di pagina 4">
            <a:extLst>
              <a:ext uri="{FF2B5EF4-FFF2-40B4-BE49-F238E27FC236}">
                <a16:creationId xmlns:a16="http://schemas.microsoft.com/office/drawing/2014/main" xmlns="" id="{73357DB6-476D-4233-92AC-2DB9595328EB}"/>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6" name="Segnaposto numero diapositiva 5">
            <a:extLst>
              <a:ext uri="{FF2B5EF4-FFF2-40B4-BE49-F238E27FC236}">
                <a16:creationId xmlns:a16="http://schemas.microsoft.com/office/drawing/2014/main" xmlns="" id="{9C56143B-69A2-44DD-876F-2BDC1C626D82}"/>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3417825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458A42F-BB28-4245-862A-F88FEF6690F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54270AF5-B0D6-4E82-89A8-22D2D3F7A4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xmlns="" id="{13B51C80-B6BC-4066-B8FB-C6F5EF57508C}"/>
              </a:ext>
            </a:extLst>
          </p:cNvPr>
          <p:cNvSpPr>
            <a:spLocks noGrp="1"/>
          </p:cNvSpPr>
          <p:nvPr>
            <p:ph type="dt" sz="half" idx="10"/>
          </p:nvPr>
        </p:nvSpPr>
        <p:spPr/>
        <p:txBody>
          <a:bodyPr/>
          <a:lstStyle/>
          <a:p>
            <a:fld id="{C523DA32-0FC2-48D9-BEF8-F06CCAD6B5DF}" type="datetime1">
              <a:rPr lang="it-IT" smtClean="0"/>
              <a:t>09/06/2021</a:t>
            </a:fld>
            <a:endParaRPr lang="it-IT"/>
          </a:p>
        </p:txBody>
      </p:sp>
      <p:sp>
        <p:nvSpPr>
          <p:cNvPr id="5" name="Segnaposto piè di pagina 4">
            <a:extLst>
              <a:ext uri="{FF2B5EF4-FFF2-40B4-BE49-F238E27FC236}">
                <a16:creationId xmlns:a16="http://schemas.microsoft.com/office/drawing/2014/main" xmlns="" id="{D9376FFE-44EC-41AC-AFAC-F917934AD8E6}"/>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6" name="Segnaposto numero diapositiva 5">
            <a:extLst>
              <a:ext uri="{FF2B5EF4-FFF2-40B4-BE49-F238E27FC236}">
                <a16:creationId xmlns:a16="http://schemas.microsoft.com/office/drawing/2014/main" xmlns="" id="{F7089F25-3B12-4564-92AE-539F9A9C1264}"/>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994797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1FED38D-B7E3-4B34-B54F-F2B7EB8EAD2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F1E9C460-3A21-494F-B140-C4B7724D371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32A9FA34-D8D4-4E73-B02E-0EB262B935F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xmlns="" id="{87668B4A-CEA4-419F-A59E-05FAEF9294DA}"/>
              </a:ext>
            </a:extLst>
          </p:cNvPr>
          <p:cNvSpPr>
            <a:spLocks noGrp="1"/>
          </p:cNvSpPr>
          <p:nvPr>
            <p:ph type="dt" sz="half" idx="10"/>
          </p:nvPr>
        </p:nvSpPr>
        <p:spPr/>
        <p:txBody>
          <a:bodyPr/>
          <a:lstStyle/>
          <a:p>
            <a:fld id="{02ECD9BB-7208-496A-8AA4-923381210D98}" type="datetime1">
              <a:rPr lang="it-IT" smtClean="0"/>
              <a:t>09/06/2021</a:t>
            </a:fld>
            <a:endParaRPr lang="it-IT"/>
          </a:p>
        </p:txBody>
      </p:sp>
      <p:sp>
        <p:nvSpPr>
          <p:cNvPr id="6" name="Segnaposto piè di pagina 5">
            <a:extLst>
              <a:ext uri="{FF2B5EF4-FFF2-40B4-BE49-F238E27FC236}">
                <a16:creationId xmlns:a16="http://schemas.microsoft.com/office/drawing/2014/main" xmlns="" id="{C03CF9B1-52F4-4040-9635-8E16F813A824}"/>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7" name="Segnaposto numero diapositiva 6">
            <a:extLst>
              <a:ext uri="{FF2B5EF4-FFF2-40B4-BE49-F238E27FC236}">
                <a16:creationId xmlns:a16="http://schemas.microsoft.com/office/drawing/2014/main" xmlns="" id="{AA6A0EDB-230A-4AF5-B83D-4A1B8E04D4DA}"/>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3370062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2E6FB2CF-57F1-47EA-AC06-BB590A2571B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1A5356A2-E553-445F-8047-93DD8C78F1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xmlns="" id="{597AB3DE-2D1F-44C2-A30A-0FFCD4B0978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xmlns="" id="{95E7B003-A762-49E3-80CB-DF094C09BB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xmlns="" id="{F7FF1200-FA04-4E79-9AEF-7AF58EE604CD}"/>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xmlns="" id="{0EC83A84-99F9-478F-B139-9B142C591A92}"/>
              </a:ext>
            </a:extLst>
          </p:cNvPr>
          <p:cNvSpPr>
            <a:spLocks noGrp="1"/>
          </p:cNvSpPr>
          <p:nvPr>
            <p:ph type="dt" sz="half" idx="10"/>
          </p:nvPr>
        </p:nvSpPr>
        <p:spPr/>
        <p:txBody>
          <a:bodyPr/>
          <a:lstStyle/>
          <a:p>
            <a:fld id="{D16AA2BF-E146-4F84-972C-CD6AD811AED2}" type="datetime1">
              <a:rPr lang="it-IT" smtClean="0"/>
              <a:t>09/06/2021</a:t>
            </a:fld>
            <a:endParaRPr lang="it-IT"/>
          </a:p>
        </p:txBody>
      </p:sp>
      <p:sp>
        <p:nvSpPr>
          <p:cNvPr id="8" name="Segnaposto piè di pagina 7">
            <a:extLst>
              <a:ext uri="{FF2B5EF4-FFF2-40B4-BE49-F238E27FC236}">
                <a16:creationId xmlns:a16="http://schemas.microsoft.com/office/drawing/2014/main" xmlns="" id="{B6DFDD3F-DD02-465E-92B5-5E1C91BFEED5}"/>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9" name="Segnaposto numero diapositiva 8">
            <a:extLst>
              <a:ext uri="{FF2B5EF4-FFF2-40B4-BE49-F238E27FC236}">
                <a16:creationId xmlns:a16="http://schemas.microsoft.com/office/drawing/2014/main" xmlns="" id="{C339EBCE-792E-45FE-95E1-2C8EC6E6AA65}"/>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867717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083F993-52D5-4715-AE31-2948E0B5BBD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xmlns="" id="{07344DAA-2233-4AA3-8558-EA73EF3AFB71}"/>
              </a:ext>
            </a:extLst>
          </p:cNvPr>
          <p:cNvSpPr>
            <a:spLocks noGrp="1"/>
          </p:cNvSpPr>
          <p:nvPr>
            <p:ph type="dt" sz="half" idx="10"/>
          </p:nvPr>
        </p:nvSpPr>
        <p:spPr/>
        <p:txBody>
          <a:bodyPr/>
          <a:lstStyle/>
          <a:p>
            <a:fld id="{31F0EA09-9EDA-4375-94D4-949B2FACC141}" type="datetime1">
              <a:rPr lang="it-IT" smtClean="0"/>
              <a:t>09/06/2021</a:t>
            </a:fld>
            <a:endParaRPr lang="it-IT"/>
          </a:p>
        </p:txBody>
      </p:sp>
      <p:sp>
        <p:nvSpPr>
          <p:cNvPr id="4" name="Segnaposto piè di pagina 3">
            <a:extLst>
              <a:ext uri="{FF2B5EF4-FFF2-40B4-BE49-F238E27FC236}">
                <a16:creationId xmlns:a16="http://schemas.microsoft.com/office/drawing/2014/main" xmlns="" id="{019A77FF-65AD-4E9B-A723-5F2F06028CF7}"/>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5" name="Segnaposto numero diapositiva 4">
            <a:extLst>
              <a:ext uri="{FF2B5EF4-FFF2-40B4-BE49-F238E27FC236}">
                <a16:creationId xmlns:a16="http://schemas.microsoft.com/office/drawing/2014/main" xmlns="" id="{5664F79E-E7D7-44DA-B44A-F95730497445}"/>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540587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E18F9F23-6ECB-4AA1-81F0-84312F74878A}"/>
              </a:ext>
            </a:extLst>
          </p:cNvPr>
          <p:cNvSpPr>
            <a:spLocks noGrp="1"/>
          </p:cNvSpPr>
          <p:nvPr>
            <p:ph type="dt" sz="half" idx="10"/>
          </p:nvPr>
        </p:nvSpPr>
        <p:spPr/>
        <p:txBody>
          <a:bodyPr/>
          <a:lstStyle/>
          <a:p>
            <a:fld id="{4F84AC1B-5818-46F0-AEAA-8F1AE04A3DED}" type="datetime1">
              <a:rPr lang="it-IT" smtClean="0"/>
              <a:t>09/06/2021</a:t>
            </a:fld>
            <a:endParaRPr lang="it-IT"/>
          </a:p>
        </p:txBody>
      </p:sp>
      <p:sp>
        <p:nvSpPr>
          <p:cNvPr id="3" name="Segnaposto piè di pagina 2">
            <a:extLst>
              <a:ext uri="{FF2B5EF4-FFF2-40B4-BE49-F238E27FC236}">
                <a16:creationId xmlns:a16="http://schemas.microsoft.com/office/drawing/2014/main" xmlns="" id="{2E23E030-2411-4392-9706-F314F7F26A49}"/>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4" name="Segnaposto numero diapositiva 3">
            <a:extLst>
              <a:ext uri="{FF2B5EF4-FFF2-40B4-BE49-F238E27FC236}">
                <a16:creationId xmlns:a16="http://schemas.microsoft.com/office/drawing/2014/main" xmlns="" id="{6784497C-6E82-40D1-9609-B59B016F68F9}"/>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914700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E41018B1-28D6-4D2B-847A-C82C072C19D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C31E8FC0-6677-44AC-8030-4BEBA18A85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xmlns="" id="{42C42F05-28D1-43F2-9397-3607DAF512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84890CD0-F5FA-4CB6-A685-1CE1505E8ECF}"/>
              </a:ext>
            </a:extLst>
          </p:cNvPr>
          <p:cNvSpPr>
            <a:spLocks noGrp="1"/>
          </p:cNvSpPr>
          <p:nvPr>
            <p:ph type="dt" sz="half" idx="10"/>
          </p:nvPr>
        </p:nvSpPr>
        <p:spPr/>
        <p:txBody>
          <a:bodyPr/>
          <a:lstStyle/>
          <a:p>
            <a:fld id="{AF97ADAD-5863-4EC8-B9CD-1FD42537297C}" type="datetime1">
              <a:rPr lang="it-IT" smtClean="0"/>
              <a:t>09/06/2021</a:t>
            </a:fld>
            <a:endParaRPr lang="it-IT"/>
          </a:p>
        </p:txBody>
      </p:sp>
      <p:sp>
        <p:nvSpPr>
          <p:cNvPr id="6" name="Segnaposto piè di pagina 5">
            <a:extLst>
              <a:ext uri="{FF2B5EF4-FFF2-40B4-BE49-F238E27FC236}">
                <a16:creationId xmlns:a16="http://schemas.microsoft.com/office/drawing/2014/main" xmlns="" id="{3E87AABB-ED27-48EE-8927-96E01EE0C1A0}"/>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7" name="Segnaposto numero diapositiva 6">
            <a:extLst>
              <a:ext uri="{FF2B5EF4-FFF2-40B4-BE49-F238E27FC236}">
                <a16:creationId xmlns:a16="http://schemas.microsoft.com/office/drawing/2014/main" xmlns="" id="{A4CE2853-142A-4EBD-8485-2D9CBB9C693D}"/>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2726675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0A78C31-7A85-4CC5-BE95-5C117B37A55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xmlns="" id="{4A17551D-2556-4E91-BC64-8EE1721FE1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xmlns="" id="{D3E6F20C-F570-47E5-BCB8-7C0514DE1B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747FC417-85BF-4422-A01E-56E0BC2A9770}"/>
              </a:ext>
            </a:extLst>
          </p:cNvPr>
          <p:cNvSpPr>
            <a:spLocks noGrp="1"/>
          </p:cNvSpPr>
          <p:nvPr>
            <p:ph type="dt" sz="half" idx="10"/>
          </p:nvPr>
        </p:nvSpPr>
        <p:spPr/>
        <p:txBody>
          <a:bodyPr/>
          <a:lstStyle/>
          <a:p>
            <a:fld id="{9C63C8BE-2B2B-40A9-B658-4B00048DF81B}" type="datetime1">
              <a:rPr lang="it-IT" smtClean="0"/>
              <a:t>09/06/2021</a:t>
            </a:fld>
            <a:endParaRPr lang="it-IT"/>
          </a:p>
        </p:txBody>
      </p:sp>
      <p:sp>
        <p:nvSpPr>
          <p:cNvPr id="6" name="Segnaposto piè di pagina 5">
            <a:extLst>
              <a:ext uri="{FF2B5EF4-FFF2-40B4-BE49-F238E27FC236}">
                <a16:creationId xmlns:a16="http://schemas.microsoft.com/office/drawing/2014/main" xmlns="" id="{EE10889F-C9F8-43AE-9323-34FED071ADB6}"/>
              </a:ext>
            </a:extLst>
          </p:cNvPr>
          <p:cNvSpPr>
            <a:spLocks noGrp="1"/>
          </p:cNvSpPr>
          <p:nvPr>
            <p:ph type="ftr" sz="quarter" idx="11"/>
          </p:nvPr>
        </p:nvSpPr>
        <p:spPr/>
        <p:txBody>
          <a:bodyPr/>
          <a:lstStyle/>
          <a:p>
            <a:r>
              <a:rPr lang="it-IT" smtClean="0"/>
              <a:t>Dott. Alessandro Oliveri - Componente Commissione Studi dell'UGDCEC di Pisa</a:t>
            </a:r>
            <a:endParaRPr lang="it-IT"/>
          </a:p>
        </p:txBody>
      </p:sp>
      <p:sp>
        <p:nvSpPr>
          <p:cNvPr id="7" name="Segnaposto numero diapositiva 6">
            <a:extLst>
              <a:ext uri="{FF2B5EF4-FFF2-40B4-BE49-F238E27FC236}">
                <a16:creationId xmlns:a16="http://schemas.microsoft.com/office/drawing/2014/main" xmlns="" id="{F0275ACC-2CEB-4DF9-B9A0-8EBB307FB11C}"/>
              </a:ext>
            </a:extLst>
          </p:cNvPr>
          <p:cNvSpPr>
            <a:spLocks noGrp="1"/>
          </p:cNvSpPr>
          <p:nvPr>
            <p:ph type="sldNum" sz="quarter" idx="12"/>
          </p:nvPr>
        </p:nvSpPr>
        <p:spPr/>
        <p:txBody>
          <a:bodyPr/>
          <a:lstStyle/>
          <a:p>
            <a:fld id="{AC4C92F5-B141-4E8E-AE37-87E7603446E4}" type="slidenum">
              <a:rPr lang="it-IT" smtClean="0"/>
              <a:t>‹N›</a:t>
            </a:fld>
            <a:endParaRPr lang="it-IT"/>
          </a:p>
        </p:txBody>
      </p:sp>
    </p:spTree>
    <p:extLst>
      <p:ext uri="{BB962C8B-B14F-4D97-AF65-F5344CB8AC3E}">
        <p14:creationId xmlns:p14="http://schemas.microsoft.com/office/powerpoint/2010/main" val="371094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9CD76F0D-F7EB-43FA-87E6-C4FD6DB1A2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6BA464B6-70B0-4820-9BA5-AFF55BF286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46E8A645-E2E9-4463-87B3-A65CA9D64F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24361-7350-4755-81FF-08C51B80A447}" type="datetime1">
              <a:rPr lang="it-IT" smtClean="0"/>
              <a:t>09/06/2021</a:t>
            </a:fld>
            <a:endParaRPr lang="it-IT"/>
          </a:p>
        </p:txBody>
      </p:sp>
      <p:sp>
        <p:nvSpPr>
          <p:cNvPr id="5" name="Segnaposto piè di pagina 4">
            <a:extLst>
              <a:ext uri="{FF2B5EF4-FFF2-40B4-BE49-F238E27FC236}">
                <a16:creationId xmlns:a16="http://schemas.microsoft.com/office/drawing/2014/main" xmlns="" id="{0B0E4358-B807-4268-AB62-FCF7B7E41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Dott. Alessandro Oliveri - Componente Commissione Studi dell'UGDCEC di Pisa</a:t>
            </a:r>
            <a:endParaRPr lang="it-IT"/>
          </a:p>
        </p:txBody>
      </p:sp>
      <p:sp>
        <p:nvSpPr>
          <p:cNvPr id="6" name="Segnaposto numero diapositiva 5">
            <a:extLst>
              <a:ext uri="{FF2B5EF4-FFF2-40B4-BE49-F238E27FC236}">
                <a16:creationId xmlns:a16="http://schemas.microsoft.com/office/drawing/2014/main" xmlns="" id="{0A62889B-CA49-489E-958A-8193BADA8E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4C92F5-B141-4E8E-AE37-87E7603446E4}" type="slidenum">
              <a:rPr lang="it-IT" smtClean="0"/>
              <a:t>‹N›</a:t>
            </a:fld>
            <a:endParaRPr lang="it-IT"/>
          </a:p>
        </p:txBody>
      </p:sp>
    </p:spTree>
    <p:extLst>
      <p:ext uri="{BB962C8B-B14F-4D97-AF65-F5344CB8AC3E}">
        <p14:creationId xmlns:p14="http://schemas.microsoft.com/office/powerpoint/2010/main" val="35414450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68E6C3C-3ECC-492A-9F12-273FA9502D93}"/>
              </a:ext>
            </a:extLst>
          </p:cNvPr>
          <p:cNvSpPr>
            <a:spLocks noGrp="1"/>
          </p:cNvSpPr>
          <p:nvPr>
            <p:ph type="ctrTitle"/>
          </p:nvPr>
        </p:nvSpPr>
        <p:spPr>
          <a:xfrm>
            <a:off x="1652016" y="2996883"/>
            <a:ext cx="9144000" cy="2387600"/>
          </a:xfrm>
        </p:spPr>
        <p:txBody>
          <a:bodyPr>
            <a:normAutofit/>
          </a:bodyPr>
          <a:lstStyle/>
          <a:p>
            <a:r>
              <a:rPr lang="it-IT" b="1" dirty="0" smtClean="0"/>
              <a:t>Stralcio saldo Irap 2019 e </a:t>
            </a:r>
            <a:br>
              <a:rPr lang="it-IT" b="1" dirty="0" smtClean="0"/>
            </a:br>
            <a:r>
              <a:rPr lang="it-IT" b="1" dirty="0" smtClean="0"/>
              <a:t>I acconto Irap 2020</a:t>
            </a:r>
            <a:br>
              <a:rPr lang="it-IT" b="1" dirty="0" smtClean="0"/>
            </a:br>
            <a:r>
              <a:rPr lang="it-IT" sz="2600" b="1" dirty="0" smtClean="0"/>
              <a:t>(art.24 DL 34/2020 – </a:t>
            </a:r>
            <a:r>
              <a:rPr lang="it-IT" sz="2600" b="1" smtClean="0"/>
              <a:t>Decreto Rilancio</a:t>
            </a:r>
            <a:r>
              <a:rPr lang="it-IT" sz="2600" b="1" dirty="0" smtClean="0"/>
              <a:t>)</a:t>
            </a:r>
            <a:endParaRPr lang="it-IT" sz="2600" b="1" dirty="0"/>
          </a:p>
        </p:txBody>
      </p:sp>
      <p:pic>
        <p:nvPicPr>
          <p:cNvPr id="5" name="Immagine 4" descr="L'immagine puÃ² contenere: testo">
            <a:extLst>
              <a:ext uri="{FF2B5EF4-FFF2-40B4-BE49-F238E27FC236}">
                <a16:creationId xmlns="" xmlns:a16="http://schemas.microsoft.com/office/drawing/2014/main" id="{337E56DE-8A6F-4400-8426-E351BCF95EF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92196" y="1234888"/>
            <a:ext cx="6263640" cy="1581464"/>
          </a:xfrm>
          <a:prstGeom prst="rect">
            <a:avLst/>
          </a:prstGeom>
          <a:noFill/>
          <a:ln>
            <a:noFill/>
          </a:ln>
          <a:effectLst>
            <a:softEdge rad="139700"/>
          </a:effectLst>
        </p:spPr>
      </p:pic>
      <p:sp>
        <p:nvSpPr>
          <p:cNvPr id="3" name="Segnaposto piè di pagina 2"/>
          <p:cNvSpPr>
            <a:spLocks noGrp="1"/>
          </p:cNvSpPr>
          <p:nvPr>
            <p:ph type="ftr" sz="quarter" idx="11"/>
          </p:nvPr>
        </p:nvSpPr>
        <p:spPr>
          <a:xfrm>
            <a:off x="5175504" y="5998464"/>
            <a:ext cx="5980176" cy="704723"/>
          </a:xfrm>
        </p:spPr>
        <p:txBody>
          <a:bodyPr/>
          <a:lstStyle/>
          <a:p>
            <a:r>
              <a:rPr lang="it-IT" sz="1400" dirty="0" smtClean="0">
                <a:solidFill>
                  <a:schemeClr val="tx1"/>
                </a:solidFill>
              </a:rPr>
              <a:t>Dott. Alessandro Oliveri - Componente Commissione Studi dell'UGDCEC di Pisa</a:t>
            </a:r>
            <a:endParaRPr lang="it-IT" sz="1400" dirty="0">
              <a:solidFill>
                <a:schemeClr val="tx1"/>
              </a:solidFill>
            </a:endParaRPr>
          </a:p>
        </p:txBody>
      </p:sp>
    </p:spTree>
    <p:extLst>
      <p:ext uri="{BB962C8B-B14F-4D97-AF65-F5344CB8AC3E}">
        <p14:creationId xmlns:p14="http://schemas.microsoft.com/office/powerpoint/2010/main" val="3824809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124712"/>
            <a:ext cx="10515600" cy="5052251"/>
          </a:xfrm>
        </p:spPr>
        <p:txBody>
          <a:bodyPr>
            <a:normAutofit/>
          </a:bodyPr>
          <a:lstStyle/>
          <a:p>
            <a:pPr marL="0" indent="0" algn="just">
              <a:buNone/>
            </a:pPr>
            <a:r>
              <a:rPr lang="it-IT" b="1" dirty="0" smtClean="0"/>
              <a:t>Stralcio saldo Irap 2019: </a:t>
            </a:r>
            <a:r>
              <a:rPr lang="it-IT" dirty="0" smtClean="0"/>
              <a:t>contabilizzare la sopravvenienza attiva generata dal mancato versamento dell’Irap 2019 nell’esercizio 2020 alla voce 20 del Bilancio «imposte sul reddito dell’esercizio, correnti, differite e anticipate» (non in A.5) con segno negativo. </a:t>
            </a:r>
          </a:p>
          <a:p>
            <a:pPr marL="0" indent="0" algn="just">
              <a:buNone/>
            </a:pPr>
            <a:endParaRPr lang="it-IT" b="1" dirty="0" smtClean="0"/>
          </a:p>
          <a:p>
            <a:pPr marL="0" indent="0" algn="just">
              <a:buNone/>
            </a:pPr>
            <a:r>
              <a:rPr lang="it-IT" b="1" dirty="0" smtClean="0"/>
              <a:t>I Acconto Irap 2020: </a:t>
            </a:r>
            <a:r>
              <a:rPr lang="it-IT" dirty="0" smtClean="0"/>
              <a:t>non contabilizzare</a:t>
            </a:r>
          </a:p>
          <a:p>
            <a:pPr marL="0" indent="0" algn="just">
              <a:buNone/>
            </a:pPr>
            <a:endParaRPr lang="it-IT" dirty="0"/>
          </a:p>
          <a:p>
            <a:pPr marL="0" indent="0" algn="just">
              <a:buNone/>
            </a:pPr>
            <a:r>
              <a:rPr lang="it-IT" u="sng" dirty="0" smtClean="0"/>
              <a:t>Riprese fiscali: </a:t>
            </a:r>
          </a:p>
          <a:p>
            <a:pPr marL="0" indent="0" algn="just">
              <a:buNone/>
            </a:pPr>
            <a:r>
              <a:rPr lang="it-IT" i="1" dirty="0" smtClean="0"/>
              <a:t>Stralcio Irap 2019</a:t>
            </a:r>
            <a:r>
              <a:rPr lang="it-IT" dirty="0" smtClean="0"/>
              <a:t>: RF16 con segno negativo o RF55 cod.99, da chiarire</a:t>
            </a:r>
          </a:p>
        </p:txBody>
      </p:sp>
      <p:sp>
        <p:nvSpPr>
          <p:cNvPr id="2" name="Segnaposto piè di pagina 1"/>
          <p:cNvSpPr>
            <a:spLocks noGrp="1"/>
          </p:cNvSpPr>
          <p:nvPr>
            <p:ph type="ftr" sz="quarter" idx="11"/>
          </p:nvPr>
        </p:nvSpPr>
        <p:spPr>
          <a:xfrm>
            <a:off x="6220968" y="6176963"/>
            <a:ext cx="5132832"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3673410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1645920" y="342845"/>
            <a:ext cx="8641080" cy="3817676"/>
          </a:xfrm>
          <a:prstGeom prst="rect">
            <a:avLst/>
          </a:prstGeom>
        </p:spPr>
      </p:pic>
      <p:sp>
        <p:nvSpPr>
          <p:cNvPr id="5" name="Titolo 4"/>
          <p:cNvSpPr>
            <a:spLocks noGrp="1"/>
          </p:cNvSpPr>
          <p:nvPr>
            <p:ph type="title"/>
          </p:nvPr>
        </p:nvSpPr>
        <p:spPr>
          <a:xfrm>
            <a:off x="938784" y="4188269"/>
            <a:ext cx="10515600" cy="2487168"/>
          </a:xfrm>
        </p:spPr>
        <p:txBody>
          <a:bodyPr>
            <a:normAutofit/>
          </a:bodyPr>
          <a:lstStyle/>
          <a:p>
            <a:r>
              <a:rPr lang="it-IT" sz="1600" b="1" dirty="0" smtClean="0"/>
              <a:t>IR 21: </a:t>
            </a:r>
            <a:r>
              <a:rPr lang="it-IT" sz="1600" dirty="0" smtClean="0"/>
              <a:t>Totale imposta lorda</a:t>
            </a:r>
            <a:br>
              <a:rPr lang="it-IT" sz="1600" dirty="0" smtClean="0"/>
            </a:br>
            <a:r>
              <a:rPr lang="it-IT" sz="1600" b="1" dirty="0" smtClean="0"/>
              <a:t>IR25 col.2: </a:t>
            </a:r>
            <a:r>
              <a:rPr lang="it-IT" sz="1600" dirty="0"/>
              <a:t>l’ammontare del primo acconto “figurativo”, non versato in applicazione dell’art. 24 del D.L. n. 34 del 2020, che non</a:t>
            </a:r>
            <a:br>
              <a:rPr lang="it-IT" sz="1600" dirty="0"/>
            </a:br>
            <a:r>
              <a:rPr lang="it-IT" sz="1600" dirty="0"/>
              <a:t>può mai eccedere il 40 per cento ovvero al 50 per cento (se il contribuente applica gli ISA) dell’importo complessivamente </a:t>
            </a:r>
            <a:r>
              <a:rPr lang="it-IT" sz="1600" dirty="0" smtClean="0"/>
              <a:t>dovuto a </a:t>
            </a:r>
            <a:r>
              <a:rPr lang="it-IT" sz="1600" dirty="0"/>
              <a:t>titolo di IRAP per il periodo d’imposta 2020 (cfr. circolare n. 27/E del 19 ottobre 2020</a:t>
            </a:r>
            <a:r>
              <a:rPr lang="it-IT" sz="1600" dirty="0" smtClean="0"/>
              <a:t>);</a:t>
            </a:r>
            <a:br>
              <a:rPr lang="it-IT" sz="1600" dirty="0" smtClean="0"/>
            </a:br>
            <a:r>
              <a:rPr lang="it-IT" sz="1600" b="1" dirty="0" smtClean="0"/>
              <a:t>IR25 col.3: </a:t>
            </a:r>
            <a:r>
              <a:rPr lang="it-IT" sz="1600" dirty="0"/>
              <a:t>la somma degli acconti versati </a:t>
            </a:r>
            <a:r>
              <a:rPr lang="it-IT" sz="1600" dirty="0" smtClean="0"/>
              <a:t>compreso quello indicato nella colonna </a:t>
            </a:r>
            <a:r>
              <a:rPr lang="it-IT" sz="1600" dirty="0"/>
              <a:t>2</a:t>
            </a:r>
            <a:r>
              <a:rPr lang="it-IT" sz="1600" dirty="0" smtClean="0"/>
              <a:t>. Non </a:t>
            </a:r>
            <a:r>
              <a:rPr lang="it-IT" sz="1600" dirty="0"/>
              <a:t>va, invece, indicato l’importo degli acconti dovuti ma non ancora versati alla data di presentazione della dichiarazione, in </a:t>
            </a:r>
            <a:r>
              <a:rPr lang="it-IT" sz="1600" dirty="0" smtClean="0"/>
              <a:t>quanto si </a:t>
            </a:r>
            <a:r>
              <a:rPr lang="it-IT" sz="1600" dirty="0"/>
              <a:t>è goduto della sospensione dei termini disposta da specifici provvedimenti emanati per eventi eccezionali</a:t>
            </a:r>
            <a:r>
              <a:rPr lang="it-IT" sz="1600" dirty="0" smtClean="0"/>
              <a:t>.</a:t>
            </a:r>
            <a:br>
              <a:rPr lang="it-IT" sz="1600" dirty="0" smtClean="0"/>
            </a:br>
            <a:r>
              <a:rPr lang="it-IT" sz="1600" dirty="0"/>
              <a:t/>
            </a:r>
            <a:br>
              <a:rPr lang="it-IT" sz="1600" dirty="0"/>
            </a:br>
            <a:r>
              <a:rPr lang="it-IT" sz="1600" b="1" dirty="0" smtClean="0"/>
              <a:t>IMPOSTA IRAP 2020: </a:t>
            </a:r>
            <a:r>
              <a:rPr lang="it-IT" sz="1600" dirty="0"/>
              <a:t>l'Irap di competenza è solo quella effettivamente dovuta per l'esercizio, cioè al netto dell'eventuale prima rata di acconto non versata grazie al decreto Rilancio.</a:t>
            </a:r>
            <a:endParaRPr lang="it-IT" sz="1600" b="1" dirty="0"/>
          </a:p>
        </p:txBody>
      </p:sp>
      <p:sp>
        <p:nvSpPr>
          <p:cNvPr id="2" name="Segnaposto piè di pagina 1"/>
          <p:cNvSpPr>
            <a:spLocks noGrp="1"/>
          </p:cNvSpPr>
          <p:nvPr>
            <p:ph type="ftr" sz="quarter" idx="11"/>
          </p:nvPr>
        </p:nvSpPr>
        <p:spPr>
          <a:xfrm>
            <a:off x="5966460" y="6492875"/>
            <a:ext cx="5827776"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792750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576707"/>
          </a:xfrm>
        </p:spPr>
        <p:txBody>
          <a:bodyPr>
            <a:normAutofit/>
          </a:bodyPr>
          <a:lstStyle/>
          <a:p>
            <a:pPr algn="ctr"/>
            <a:r>
              <a:rPr lang="it-IT" sz="2500" dirty="0" smtClean="0"/>
              <a:t>Esempi calcolo acconto figurativo</a:t>
            </a:r>
            <a:endParaRPr lang="it-IT" sz="2500" dirty="0"/>
          </a:p>
        </p:txBody>
      </p:sp>
      <p:sp>
        <p:nvSpPr>
          <p:cNvPr id="3" name="Segnaposto contenuto 2"/>
          <p:cNvSpPr>
            <a:spLocks noGrp="1"/>
          </p:cNvSpPr>
          <p:nvPr>
            <p:ph idx="1"/>
          </p:nvPr>
        </p:nvSpPr>
        <p:spPr>
          <a:xfrm>
            <a:off x="838200" y="941832"/>
            <a:ext cx="10515600" cy="5235131"/>
          </a:xfrm>
        </p:spPr>
        <p:txBody>
          <a:bodyPr>
            <a:normAutofit fontScale="25000" lnSpcReduction="20000"/>
          </a:bodyPr>
          <a:lstStyle/>
          <a:p>
            <a:pPr marL="0" indent="0">
              <a:buNone/>
            </a:pPr>
            <a:r>
              <a:rPr lang="it-IT" sz="6400" b="1" dirty="0"/>
              <a:t>Esempio n. 1</a:t>
            </a:r>
          </a:p>
          <a:p>
            <a:pPr marL="0" indent="0">
              <a:lnSpc>
                <a:spcPct val="120000"/>
              </a:lnSpc>
              <a:spcBef>
                <a:spcPts val="0"/>
              </a:spcBef>
              <a:buNone/>
            </a:pPr>
            <a:r>
              <a:rPr lang="it-IT" sz="4800" dirty="0"/>
              <a:t>Soggetto ISA che ha chiuso la dichiarazione IRAP 2020 con imposta dovuta per il 2019 pari a 1.000 euro (rigo IR21) e decide di applicare il metodo storico</a:t>
            </a:r>
            <a:r>
              <a:rPr lang="it-IT" sz="4800" dirty="0" smtClean="0"/>
              <a:t>. In </a:t>
            </a:r>
            <a:r>
              <a:rPr lang="it-IT" sz="4800" dirty="0"/>
              <a:t>questo caso, supponendo che la dichiarazione IRAP 2021 chiuda con una imposta dovuta per il 2020 pari a 1.300, la situazione è la seguente:</a:t>
            </a:r>
          </a:p>
          <a:p>
            <a:pPr marL="0" indent="0">
              <a:lnSpc>
                <a:spcPct val="120000"/>
              </a:lnSpc>
              <a:spcBef>
                <a:spcPts val="0"/>
              </a:spcBef>
              <a:buNone/>
            </a:pPr>
            <a:r>
              <a:rPr lang="it-IT" sz="4800" dirty="0"/>
              <a:t>1° acconto IRAP (da non versare): 1.000 x 50% = 500</a:t>
            </a:r>
          </a:p>
          <a:p>
            <a:pPr marL="0" indent="0">
              <a:lnSpc>
                <a:spcPct val="120000"/>
              </a:lnSpc>
              <a:spcBef>
                <a:spcPts val="0"/>
              </a:spcBef>
              <a:buNone/>
            </a:pPr>
            <a:r>
              <a:rPr lang="it-IT" sz="4800" dirty="0"/>
              <a:t>2° acconto IRAP: 1.000 x 50% = 500</a:t>
            </a:r>
          </a:p>
          <a:p>
            <a:pPr marL="0" indent="0">
              <a:lnSpc>
                <a:spcPct val="120000"/>
              </a:lnSpc>
              <a:spcBef>
                <a:spcPts val="0"/>
              </a:spcBef>
              <a:buNone/>
            </a:pPr>
            <a:r>
              <a:rPr lang="it-IT" sz="4800" dirty="0"/>
              <a:t>poiché il primo acconto figurativo (500) non eccede il 50% dell’importo complessivamente dovuto (pari a 650 e cioè 1.300 x 50%), allora andrà scomputato come primo acconto figurativo la somma di 500 euro.</a:t>
            </a:r>
          </a:p>
          <a:p>
            <a:pPr marL="0" indent="0">
              <a:lnSpc>
                <a:spcPct val="120000"/>
              </a:lnSpc>
              <a:spcBef>
                <a:spcPts val="0"/>
              </a:spcBef>
              <a:buNone/>
            </a:pPr>
            <a:r>
              <a:rPr lang="it-IT" sz="4800" dirty="0"/>
              <a:t>Quindi</a:t>
            </a:r>
            <a:r>
              <a:rPr lang="it-IT" sz="4800" dirty="0" smtClean="0"/>
              <a:t>:  saldo </a:t>
            </a:r>
            <a:r>
              <a:rPr lang="it-IT" sz="4800" dirty="0"/>
              <a:t>IRAP 2020: 1.300 – 500 – 500 = 300 euro</a:t>
            </a:r>
          </a:p>
          <a:p>
            <a:pPr marL="0" indent="0">
              <a:lnSpc>
                <a:spcPct val="120000"/>
              </a:lnSpc>
              <a:spcBef>
                <a:spcPts val="600"/>
              </a:spcBef>
              <a:buNone/>
            </a:pPr>
            <a:r>
              <a:rPr lang="it-IT" sz="4800" dirty="0"/>
              <a:t>Se, invece, la dichiarazione IRAP 2021 dovesse presentare una imposta dovuta per il 2020 pari a 800 euro, si avrebbe:</a:t>
            </a:r>
          </a:p>
          <a:p>
            <a:pPr marL="0" indent="0">
              <a:lnSpc>
                <a:spcPct val="120000"/>
              </a:lnSpc>
              <a:spcBef>
                <a:spcPts val="0"/>
              </a:spcBef>
              <a:buNone/>
            </a:pPr>
            <a:r>
              <a:rPr lang="it-IT" sz="4800" dirty="0"/>
              <a:t>1° acconto IRAP (da non versare): 1.000 x 50% = 500</a:t>
            </a:r>
          </a:p>
          <a:p>
            <a:pPr marL="0" indent="0">
              <a:lnSpc>
                <a:spcPct val="120000"/>
              </a:lnSpc>
              <a:spcBef>
                <a:spcPts val="0"/>
              </a:spcBef>
              <a:buNone/>
            </a:pPr>
            <a:r>
              <a:rPr lang="it-IT" sz="4800" dirty="0"/>
              <a:t>2° acconto IRAP: 1.000 x 50% = 500</a:t>
            </a:r>
          </a:p>
          <a:p>
            <a:pPr marL="0" indent="0">
              <a:lnSpc>
                <a:spcPct val="120000"/>
              </a:lnSpc>
              <a:spcBef>
                <a:spcPts val="0"/>
              </a:spcBef>
              <a:buNone/>
            </a:pPr>
            <a:r>
              <a:rPr lang="it-IT" sz="4800" dirty="0"/>
              <a:t>poiché il primo acconto figurativo (500) eccede il 50% dell’importo complessivamente dovuto (pari a 400 e cioè 800 x 50%), allora andrà scomputato come primo acconto figurativo la somma di 400 euro.</a:t>
            </a:r>
          </a:p>
          <a:p>
            <a:pPr marL="0" indent="0">
              <a:lnSpc>
                <a:spcPct val="120000"/>
              </a:lnSpc>
              <a:spcBef>
                <a:spcPts val="0"/>
              </a:spcBef>
              <a:buNone/>
            </a:pPr>
            <a:r>
              <a:rPr lang="it-IT" sz="4800" dirty="0"/>
              <a:t>Quindi</a:t>
            </a:r>
            <a:r>
              <a:rPr lang="it-IT" sz="4800" dirty="0" smtClean="0"/>
              <a:t>:  saldo </a:t>
            </a:r>
            <a:r>
              <a:rPr lang="it-IT" sz="4800" dirty="0"/>
              <a:t>IRAP 2020: 800 – 400 – 500 = -100 euro (a credito)</a:t>
            </a:r>
          </a:p>
          <a:p>
            <a:pPr marL="0" indent="0">
              <a:lnSpc>
                <a:spcPct val="120000"/>
              </a:lnSpc>
              <a:spcBef>
                <a:spcPts val="0"/>
              </a:spcBef>
              <a:buNone/>
            </a:pPr>
            <a:r>
              <a:rPr lang="it-IT" sz="6400" b="1" dirty="0"/>
              <a:t>Esempio n. 2</a:t>
            </a:r>
          </a:p>
          <a:p>
            <a:pPr marL="0" indent="0">
              <a:lnSpc>
                <a:spcPct val="120000"/>
              </a:lnSpc>
              <a:spcBef>
                <a:spcPts val="0"/>
              </a:spcBef>
              <a:buNone/>
            </a:pPr>
            <a:r>
              <a:rPr lang="it-IT" sz="4800" dirty="0"/>
              <a:t>Soggetto ISA che ha chiuso la dichiarazione IRAP 2020 con imposta dovuta per il 2019 pari a 1.000 euro (rigo IR21) e decide di applicare il metodo previsionale.</a:t>
            </a:r>
          </a:p>
          <a:p>
            <a:pPr marL="0" indent="0">
              <a:lnSpc>
                <a:spcPct val="120000"/>
              </a:lnSpc>
              <a:spcBef>
                <a:spcPts val="0"/>
              </a:spcBef>
              <a:buNone/>
            </a:pPr>
            <a:r>
              <a:rPr lang="it-IT" sz="4800" dirty="0"/>
              <a:t>In questo caso, supponendo che il contribuente stimi che la dichiarazione IRAP 2021 chiuda con una imposta dovuta per il 2020 pari a 1.200 euro, mentre quella realmente calcolata sarà 1.400 euro, la situazione è la seguente:</a:t>
            </a:r>
          </a:p>
          <a:p>
            <a:pPr marL="0" indent="0">
              <a:lnSpc>
                <a:spcPct val="120000"/>
              </a:lnSpc>
              <a:spcBef>
                <a:spcPts val="0"/>
              </a:spcBef>
              <a:buNone/>
            </a:pPr>
            <a:r>
              <a:rPr lang="it-IT" sz="4800" dirty="0"/>
              <a:t>1° acconto IRAP (da non versare): 1.200 x 50% = 600</a:t>
            </a:r>
          </a:p>
          <a:p>
            <a:pPr marL="0" indent="0">
              <a:lnSpc>
                <a:spcPct val="120000"/>
              </a:lnSpc>
              <a:spcBef>
                <a:spcPts val="0"/>
              </a:spcBef>
              <a:buNone/>
            </a:pPr>
            <a:r>
              <a:rPr lang="it-IT" sz="4800" dirty="0"/>
              <a:t>2° acconto IRAP: 1.200 x 50% = 600</a:t>
            </a:r>
          </a:p>
          <a:p>
            <a:pPr marL="0" indent="0">
              <a:lnSpc>
                <a:spcPct val="120000"/>
              </a:lnSpc>
              <a:spcBef>
                <a:spcPts val="0"/>
              </a:spcBef>
              <a:buNone/>
            </a:pPr>
            <a:r>
              <a:rPr lang="it-IT" sz="4800" dirty="0"/>
              <a:t>poiché il primo acconto figurativo calcolato con il metodo previsionale (600) supera quello calcolato con il metodo storico (500 e cioè 1.000 x 50%), al fine di evitare abusi, andrà scomputato come primo acconto figurativo la somma di 500 euro.</a:t>
            </a:r>
          </a:p>
          <a:p>
            <a:pPr marL="0" indent="0">
              <a:lnSpc>
                <a:spcPct val="120000"/>
              </a:lnSpc>
              <a:spcBef>
                <a:spcPts val="0"/>
              </a:spcBef>
              <a:buNone/>
            </a:pPr>
            <a:r>
              <a:rPr lang="it-IT" sz="4800" dirty="0"/>
              <a:t>Quindi</a:t>
            </a:r>
            <a:r>
              <a:rPr lang="it-IT" sz="4800" dirty="0" smtClean="0"/>
              <a:t>:  saldo </a:t>
            </a:r>
            <a:r>
              <a:rPr lang="it-IT" sz="4800" dirty="0"/>
              <a:t>IRAP 2020: 1.400 – 500 – 600 = 300 euro</a:t>
            </a:r>
          </a:p>
          <a:p>
            <a:pPr marL="0" indent="0">
              <a:lnSpc>
                <a:spcPct val="120000"/>
              </a:lnSpc>
              <a:spcBef>
                <a:spcPts val="600"/>
              </a:spcBef>
              <a:buNone/>
            </a:pPr>
            <a:r>
              <a:rPr lang="it-IT" sz="4800" dirty="0"/>
              <a:t>Se, invece, il contribuente stimi che la dichiarazione IRAP 2021 chiuda con una imposta dovuta per il 2020 pari a 1.200 euro che risulta pari a quella realmente calcolata, la situazione è la seguente:</a:t>
            </a:r>
          </a:p>
          <a:p>
            <a:pPr marL="0" indent="0">
              <a:lnSpc>
                <a:spcPct val="120000"/>
              </a:lnSpc>
              <a:spcBef>
                <a:spcPts val="0"/>
              </a:spcBef>
              <a:buNone/>
            </a:pPr>
            <a:r>
              <a:rPr lang="it-IT" sz="4800" dirty="0"/>
              <a:t>1° acconto IRAP (da non versare): 1.200 x 50% = 600</a:t>
            </a:r>
          </a:p>
          <a:p>
            <a:pPr marL="0" indent="0">
              <a:lnSpc>
                <a:spcPct val="120000"/>
              </a:lnSpc>
              <a:spcBef>
                <a:spcPts val="0"/>
              </a:spcBef>
              <a:buNone/>
            </a:pPr>
            <a:r>
              <a:rPr lang="it-IT" sz="4800" dirty="0"/>
              <a:t>2° acconto IRAP: 1.200 x 50% = 600</a:t>
            </a:r>
          </a:p>
          <a:p>
            <a:pPr marL="0" indent="0">
              <a:lnSpc>
                <a:spcPct val="120000"/>
              </a:lnSpc>
              <a:spcBef>
                <a:spcPts val="0"/>
              </a:spcBef>
              <a:buNone/>
            </a:pPr>
            <a:r>
              <a:rPr lang="it-IT" sz="4800" dirty="0"/>
              <a:t>anche in questo caso, poiché il primo acconto figurativo (600) eccede il 50% dell’importo dovuto con il metodo storico (pari a 500 e cioè 1.000 x 50%), allora andrà scomputato come primo acconto figurativo la somma di 500 euro.</a:t>
            </a:r>
          </a:p>
          <a:p>
            <a:pPr marL="0" indent="0">
              <a:lnSpc>
                <a:spcPct val="120000"/>
              </a:lnSpc>
              <a:spcBef>
                <a:spcPts val="0"/>
              </a:spcBef>
              <a:buNone/>
            </a:pPr>
            <a:r>
              <a:rPr lang="it-IT" sz="4800" dirty="0"/>
              <a:t>Quindi</a:t>
            </a:r>
            <a:r>
              <a:rPr lang="it-IT" sz="4800" dirty="0" smtClean="0"/>
              <a:t>:  saldo </a:t>
            </a:r>
            <a:r>
              <a:rPr lang="it-IT" sz="4800" dirty="0"/>
              <a:t>IRAP 2020: 1.200 – 500 – 600 = 100 euro</a:t>
            </a:r>
          </a:p>
        </p:txBody>
      </p:sp>
      <p:sp>
        <p:nvSpPr>
          <p:cNvPr id="4" name="Segnaposto piè di pagina 3"/>
          <p:cNvSpPr>
            <a:spLocks noGrp="1"/>
          </p:cNvSpPr>
          <p:nvPr>
            <p:ph type="ftr" sz="quarter" idx="11"/>
          </p:nvPr>
        </p:nvSpPr>
        <p:spPr>
          <a:xfrm>
            <a:off x="6001512" y="6492875"/>
            <a:ext cx="5352288"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4140123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70BB2BC-12CB-4366-B415-373E949B7834}"/>
              </a:ext>
            </a:extLst>
          </p:cNvPr>
          <p:cNvSpPr>
            <a:spLocks noGrp="1"/>
          </p:cNvSpPr>
          <p:nvPr>
            <p:ph type="title"/>
          </p:nvPr>
        </p:nvSpPr>
        <p:spPr>
          <a:xfrm>
            <a:off x="838200" y="365125"/>
            <a:ext cx="10515600" cy="704723"/>
          </a:xfrm>
        </p:spPr>
        <p:txBody>
          <a:bodyPr/>
          <a:lstStyle/>
          <a:p>
            <a:pPr algn="ctr"/>
            <a:r>
              <a:rPr lang="it-IT" dirty="0" smtClean="0"/>
              <a:t>Quadri «Aiuti di Stato» </a:t>
            </a:r>
            <a:endParaRPr lang="it-IT" dirty="0"/>
          </a:p>
        </p:txBody>
      </p:sp>
      <p:sp>
        <p:nvSpPr>
          <p:cNvPr id="3" name="Segnaposto contenuto 2">
            <a:extLst>
              <a:ext uri="{FF2B5EF4-FFF2-40B4-BE49-F238E27FC236}">
                <a16:creationId xmlns:a16="http://schemas.microsoft.com/office/drawing/2014/main" xmlns="" id="{AC822E61-0C40-473D-B1F4-EA3BDC420EDB}"/>
              </a:ext>
            </a:extLst>
          </p:cNvPr>
          <p:cNvSpPr>
            <a:spLocks noGrp="1"/>
          </p:cNvSpPr>
          <p:nvPr>
            <p:ph idx="1"/>
          </p:nvPr>
        </p:nvSpPr>
        <p:spPr>
          <a:xfrm>
            <a:off x="838200" y="969265"/>
            <a:ext cx="10515600" cy="5376672"/>
          </a:xfrm>
        </p:spPr>
        <p:txBody>
          <a:bodyPr>
            <a:normAutofit fontScale="85000" lnSpcReduction="20000"/>
          </a:bodyPr>
          <a:lstStyle/>
          <a:p>
            <a:pPr marL="0" indent="0" algn="ctr">
              <a:buNone/>
            </a:pPr>
            <a:r>
              <a:rPr lang="it-IT" dirty="0" smtClean="0"/>
              <a:t>IRAP – I acconto Irap non versato</a:t>
            </a:r>
          </a:p>
          <a:p>
            <a:pPr marL="0" indent="0">
              <a:buNone/>
            </a:pPr>
            <a:r>
              <a:rPr lang="it-IT" dirty="0"/>
              <a:t>Attenzione: compilare solamente per il mancato versamento del I acconto Irap </a:t>
            </a:r>
            <a:r>
              <a:rPr lang="it-IT" dirty="0" smtClean="0"/>
              <a:t>2020 (il mancato versamento del saldo </a:t>
            </a:r>
            <a:r>
              <a:rPr lang="it-IT" dirty="0"/>
              <a:t>Irap già inserito nel modello Irap 2020)</a:t>
            </a:r>
          </a:p>
          <a:p>
            <a:pPr marL="0" indent="0">
              <a:buNone/>
            </a:pPr>
            <a:endParaRPr lang="it-IT" dirty="0" smtClean="0"/>
          </a:p>
          <a:p>
            <a:pPr marL="0" indent="0">
              <a:buNone/>
            </a:pPr>
            <a:endParaRPr lang="it-IT" dirty="0"/>
          </a:p>
          <a:p>
            <a:pPr marL="0" indent="0">
              <a:buNone/>
            </a:pPr>
            <a:endParaRPr lang="it-IT" dirty="0" smtClean="0"/>
          </a:p>
          <a:p>
            <a:pPr marL="0" indent="0">
              <a:buNone/>
            </a:pPr>
            <a:endParaRPr lang="it-IT" dirty="0"/>
          </a:p>
          <a:p>
            <a:pPr marL="0" indent="0">
              <a:buNone/>
            </a:pPr>
            <a:endParaRPr lang="it-IT" dirty="0" smtClean="0"/>
          </a:p>
          <a:p>
            <a:pPr marL="0" indent="0">
              <a:buNone/>
            </a:pPr>
            <a:endParaRPr lang="it-IT" dirty="0"/>
          </a:p>
          <a:p>
            <a:pPr marL="0" indent="0">
              <a:spcBef>
                <a:spcPts val="0"/>
              </a:spcBef>
              <a:buNone/>
            </a:pPr>
            <a:endParaRPr lang="it-IT" sz="1700" dirty="0" smtClean="0"/>
          </a:p>
          <a:p>
            <a:pPr marL="0" indent="0">
              <a:spcBef>
                <a:spcPts val="0"/>
              </a:spcBef>
              <a:buNone/>
            </a:pPr>
            <a:endParaRPr lang="it-IT" sz="1700" dirty="0" smtClean="0"/>
          </a:p>
          <a:p>
            <a:pPr marL="0" indent="0">
              <a:spcBef>
                <a:spcPts val="0"/>
              </a:spcBef>
              <a:buNone/>
            </a:pPr>
            <a:endParaRPr lang="it-IT" sz="1700" dirty="0" smtClean="0"/>
          </a:p>
          <a:p>
            <a:pPr marL="0" indent="0">
              <a:spcBef>
                <a:spcPts val="0"/>
              </a:spcBef>
              <a:buNone/>
            </a:pPr>
            <a:r>
              <a:rPr lang="it-IT" sz="1700" dirty="0" smtClean="0"/>
              <a:t>Tipo aiuto: 1 (istituito da norma statale)</a:t>
            </a:r>
          </a:p>
          <a:p>
            <a:pPr marL="0" indent="0">
              <a:spcBef>
                <a:spcPts val="0"/>
              </a:spcBef>
              <a:buNone/>
            </a:pPr>
            <a:r>
              <a:rPr lang="it-IT" sz="1700" dirty="0" smtClean="0"/>
              <a:t>(1) Codice aiuto: 10</a:t>
            </a:r>
          </a:p>
          <a:p>
            <a:pPr marL="0" indent="0">
              <a:spcBef>
                <a:spcPts val="0"/>
              </a:spcBef>
              <a:buNone/>
            </a:pPr>
            <a:r>
              <a:rPr lang="it-IT" sz="1700" dirty="0" smtClean="0"/>
              <a:t>(12) Forma Giuridica: SR (Srl), SP (Spa), RS (</a:t>
            </a:r>
            <a:r>
              <a:rPr lang="it-IT" sz="1700" dirty="0" err="1" smtClean="0"/>
              <a:t>Srls</a:t>
            </a:r>
            <a:r>
              <a:rPr lang="it-IT" sz="1700" dirty="0" smtClean="0"/>
              <a:t>), SU (Srl a socio unico), SN (snc), AS (sas), PF (persona fisica), DI (ditta individuale), etc..</a:t>
            </a:r>
          </a:p>
          <a:p>
            <a:pPr marL="0" indent="0">
              <a:spcBef>
                <a:spcPts val="0"/>
              </a:spcBef>
              <a:buNone/>
            </a:pPr>
            <a:r>
              <a:rPr lang="it-IT" sz="1700" dirty="0" smtClean="0"/>
              <a:t>(13) Dimensioni impresa: </a:t>
            </a:r>
            <a:r>
              <a:rPr lang="it-IT" sz="1700" dirty="0"/>
              <a:t>1 (micro), 2 (piccola), 3 (media), 4 (grande) e 5 (non classificabile </a:t>
            </a:r>
            <a:r>
              <a:rPr lang="it-IT" sz="1700" dirty="0" smtClean="0"/>
              <a:t>solo </a:t>
            </a:r>
            <a:r>
              <a:rPr lang="it-IT" sz="1700" dirty="0"/>
              <a:t>per i soggetti pubblici</a:t>
            </a:r>
            <a:r>
              <a:rPr lang="it-IT" sz="1700" dirty="0" smtClean="0"/>
              <a:t>)</a:t>
            </a:r>
          </a:p>
          <a:p>
            <a:pPr marL="0" indent="0">
              <a:spcBef>
                <a:spcPts val="0"/>
              </a:spcBef>
              <a:buNone/>
            </a:pPr>
            <a:r>
              <a:rPr lang="it-IT" sz="1700" dirty="0" smtClean="0"/>
              <a:t>(14) Codice ateco: …</a:t>
            </a:r>
          </a:p>
          <a:p>
            <a:pPr marL="0" indent="0">
              <a:spcBef>
                <a:spcPts val="0"/>
              </a:spcBef>
              <a:buNone/>
            </a:pPr>
            <a:r>
              <a:rPr lang="it-IT" sz="1700" dirty="0" smtClean="0"/>
              <a:t>(15) Settore: 1 (generale), 2 (strada), 3 (SIEG), 4 (agricoltura) e 5 (pesca)</a:t>
            </a:r>
          </a:p>
          <a:p>
            <a:pPr marL="0" indent="0">
              <a:spcBef>
                <a:spcPts val="0"/>
              </a:spcBef>
              <a:buNone/>
            </a:pPr>
            <a:r>
              <a:rPr lang="it-IT" sz="1700" dirty="0" smtClean="0"/>
              <a:t>(17</a:t>
            </a:r>
            <a:r>
              <a:rPr lang="it-IT" sz="1700" smtClean="0"/>
              <a:t>) Importo </a:t>
            </a:r>
            <a:r>
              <a:rPr lang="it-IT" sz="1700" dirty="0" smtClean="0"/>
              <a:t>totale spettante: …</a:t>
            </a:r>
          </a:p>
          <a:p>
            <a:pPr marL="0" indent="0">
              <a:spcBef>
                <a:spcPts val="0"/>
              </a:spcBef>
              <a:buNone/>
            </a:pPr>
            <a:r>
              <a:rPr lang="it-IT" sz="1700" dirty="0" smtClean="0"/>
              <a:t>(26) Tipologia costi: 20 (non individuabili)</a:t>
            </a:r>
          </a:p>
          <a:p>
            <a:pPr marL="0" indent="0">
              <a:spcBef>
                <a:spcPts val="0"/>
              </a:spcBef>
              <a:buNone/>
            </a:pPr>
            <a:r>
              <a:rPr lang="it-IT" sz="1700" dirty="0" smtClean="0"/>
              <a:t>(29) Importo aiuto spettante: …</a:t>
            </a:r>
          </a:p>
          <a:p>
            <a:pPr marL="0" indent="0">
              <a:buNone/>
            </a:pPr>
            <a:endParaRPr lang="it-IT" dirty="0"/>
          </a:p>
        </p:txBody>
      </p:sp>
      <p:pic>
        <p:nvPicPr>
          <p:cNvPr id="4" name="Immagine 3"/>
          <p:cNvPicPr>
            <a:picLocks noChangeAspect="1"/>
          </p:cNvPicPr>
          <p:nvPr/>
        </p:nvPicPr>
        <p:blipFill>
          <a:blip r:embed="rId2"/>
          <a:stretch>
            <a:fillRect/>
          </a:stretch>
        </p:blipFill>
        <p:spPr>
          <a:xfrm>
            <a:off x="1773936" y="2013075"/>
            <a:ext cx="7726680" cy="2540637"/>
          </a:xfrm>
          <a:prstGeom prst="rect">
            <a:avLst/>
          </a:prstGeom>
        </p:spPr>
      </p:pic>
      <p:sp>
        <p:nvSpPr>
          <p:cNvPr id="5" name="Segnaposto piè di pagina 4"/>
          <p:cNvSpPr>
            <a:spLocks noGrp="1"/>
          </p:cNvSpPr>
          <p:nvPr>
            <p:ph type="ftr" sz="quarter" idx="11"/>
          </p:nvPr>
        </p:nvSpPr>
        <p:spPr>
          <a:xfrm>
            <a:off x="6175248" y="6345937"/>
            <a:ext cx="5178552"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1677245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70BB2BC-12CB-4366-B415-373E949B7834}"/>
              </a:ext>
            </a:extLst>
          </p:cNvPr>
          <p:cNvSpPr>
            <a:spLocks noGrp="1"/>
          </p:cNvSpPr>
          <p:nvPr>
            <p:ph type="title"/>
          </p:nvPr>
        </p:nvSpPr>
        <p:spPr>
          <a:xfrm>
            <a:off x="838200" y="365125"/>
            <a:ext cx="10515600" cy="704723"/>
          </a:xfrm>
        </p:spPr>
        <p:txBody>
          <a:bodyPr/>
          <a:lstStyle/>
          <a:p>
            <a:pPr algn="ctr"/>
            <a:r>
              <a:rPr lang="it-IT" dirty="0" smtClean="0"/>
              <a:t>Quadri «Aiuti di Stato» </a:t>
            </a:r>
            <a:endParaRPr lang="it-IT" dirty="0"/>
          </a:p>
        </p:txBody>
      </p:sp>
      <p:sp>
        <p:nvSpPr>
          <p:cNvPr id="3" name="Segnaposto contenuto 2">
            <a:extLst>
              <a:ext uri="{FF2B5EF4-FFF2-40B4-BE49-F238E27FC236}">
                <a16:creationId xmlns:a16="http://schemas.microsoft.com/office/drawing/2014/main" xmlns="" id="{AC822E61-0C40-473D-B1F4-EA3BDC420EDB}"/>
              </a:ext>
            </a:extLst>
          </p:cNvPr>
          <p:cNvSpPr>
            <a:spLocks noGrp="1"/>
          </p:cNvSpPr>
          <p:nvPr>
            <p:ph idx="1"/>
          </p:nvPr>
        </p:nvSpPr>
        <p:spPr>
          <a:xfrm>
            <a:off x="838200" y="969265"/>
            <a:ext cx="10515600" cy="5376672"/>
          </a:xfrm>
        </p:spPr>
        <p:txBody>
          <a:bodyPr>
            <a:normAutofit fontScale="92500" lnSpcReduction="20000"/>
          </a:bodyPr>
          <a:lstStyle/>
          <a:p>
            <a:pPr marL="0" indent="0" algn="ctr">
              <a:buNone/>
            </a:pPr>
            <a:r>
              <a:rPr lang="it-IT" dirty="0" smtClean="0"/>
              <a:t>Redditi SC – Saldo Irap 2019 I acconto Irap 2020 non versati</a:t>
            </a:r>
          </a:p>
          <a:p>
            <a:pPr marL="0" indent="0">
              <a:buNone/>
            </a:pPr>
            <a:r>
              <a:rPr lang="it-IT" dirty="0" smtClean="0"/>
              <a:t>ATTENZIONE: compilare anche per saldo Irap 2019 </a:t>
            </a:r>
          </a:p>
          <a:p>
            <a:pPr marL="0" indent="0">
              <a:buNone/>
            </a:pPr>
            <a:endParaRPr lang="it-IT" dirty="0" smtClean="0"/>
          </a:p>
          <a:p>
            <a:pPr marL="0" indent="0">
              <a:buNone/>
            </a:pPr>
            <a:endParaRPr lang="it-IT" dirty="0"/>
          </a:p>
          <a:p>
            <a:pPr marL="0" indent="0">
              <a:buNone/>
            </a:pPr>
            <a:endParaRPr lang="it-IT" dirty="0" smtClean="0"/>
          </a:p>
          <a:p>
            <a:pPr marL="0" indent="0">
              <a:buNone/>
            </a:pPr>
            <a:endParaRPr lang="it-IT" dirty="0"/>
          </a:p>
          <a:p>
            <a:pPr marL="0" indent="0">
              <a:buNone/>
            </a:pPr>
            <a:endParaRPr lang="it-IT" dirty="0" smtClean="0"/>
          </a:p>
          <a:p>
            <a:pPr marL="0" indent="0">
              <a:buNone/>
            </a:pPr>
            <a:endParaRPr lang="it-IT" dirty="0"/>
          </a:p>
          <a:p>
            <a:pPr marL="0" indent="0">
              <a:spcBef>
                <a:spcPts val="0"/>
              </a:spcBef>
              <a:buNone/>
            </a:pPr>
            <a:endParaRPr lang="it-IT" sz="1700" dirty="0" smtClean="0"/>
          </a:p>
          <a:p>
            <a:pPr marL="0" indent="0">
              <a:spcBef>
                <a:spcPts val="0"/>
              </a:spcBef>
              <a:buNone/>
            </a:pPr>
            <a:endParaRPr lang="it-IT" sz="1700" dirty="0" smtClean="0"/>
          </a:p>
          <a:p>
            <a:pPr marL="0" indent="0">
              <a:spcBef>
                <a:spcPts val="0"/>
              </a:spcBef>
              <a:buNone/>
            </a:pPr>
            <a:endParaRPr lang="it-IT" sz="1700" dirty="0" smtClean="0"/>
          </a:p>
          <a:p>
            <a:pPr marL="0" indent="0">
              <a:spcBef>
                <a:spcPts val="0"/>
              </a:spcBef>
              <a:buNone/>
            </a:pPr>
            <a:r>
              <a:rPr lang="it-IT" sz="1700" dirty="0" smtClean="0"/>
              <a:t>(1) Codice aiuto: </a:t>
            </a:r>
            <a:r>
              <a:rPr lang="it-IT" sz="1700" dirty="0"/>
              <a:t>24 (</a:t>
            </a:r>
            <a:r>
              <a:rPr lang="it-IT" sz="1700" dirty="0" smtClean="0"/>
              <a:t>Detassazione </a:t>
            </a:r>
            <a:r>
              <a:rPr lang="it-IT" sz="1700" dirty="0"/>
              <a:t>di contributi, di indennità e di ogni altra misura a favore di imprese </a:t>
            </a:r>
            <a:r>
              <a:rPr lang="it-IT" sz="1700" dirty="0" smtClean="0"/>
              <a:t>e lavoratori </a:t>
            </a:r>
            <a:r>
              <a:rPr lang="it-IT" sz="1700" dirty="0"/>
              <a:t>autonomi, relativi all'emergenza COVID-19 Art. 10-bis, D.L. n. </a:t>
            </a:r>
            <a:r>
              <a:rPr lang="it-IT" sz="1700" dirty="0" smtClean="0"/>
              <a:t>137/2020) o 999 (altri aiuti di stati) da chiarire,</a:t>
            </a:r>
          </a:p>
          <a:p>
            <a:pPr marL="0" indent="0">
              <a:spcBef>
                <a:spcPts val="0"/>
              </a:spcBef>
              <a:buNone/>
            </a:pPr>
            <a:r>
              <a:rPr lang="it-IT" sz="1700" dirty="0" smtClean="0"/>
              <a:t>(12) Forma Giuridica: SR (Srl), SP (Spa), RS (</a:t>
            </a:r>
            <a:r>
              <a:rPr lang="it-IT" sz="1700" dirty="0" err="1" smtClean="0"/>
              <a:t>Srls</a:t>
            </a:r>
            <a:r>
              <a:rPr lang="it-IT" sz="1700" dirty="0" smtClean="0"/>
              <a:t>), SU (Srl a socio unico), SN (snc), AS (sas), PF (persona fisica), DI (ditta </a:t>
            </a:r>
            <a:r>
              <a:rPr lang="it-IT" sz="1700" dirty="0" err="1" smtClean="0"/>
              <a:t>ind</a:t>
            </a:r>
            <a:r>
              <a:rPr lang="it-IT" sz="1700" dirty="0" smtClean="0"/>
              <a:t>) etc..</a:t>
            </a:r>
          </a:p>
          <a:p>
            <a:pPr marL="0" indent="0">
              <a:spcBef>
                <a:spcPts val="0"/>
              </a:spcBef>
              <a:buNone/>
            </a:pPr>
            <a:r>
              <a:rPr lang="it-IT" sz="1700" dirty="0" smtClean="0"/>
              <a:t>(13) Dimensioni impresa: </a:t>
            </a:r>
            <a:r>
              <a:rPr lang="it-IT" sz="1700" dirty="0"/>
              <a:t>1 (micro), 2 (piccola), 3 (media), 4 (grande) e 5 (non classificabile </a:t>
            </a:r>
            <a:r>
              <a:rPr lang="it-IT" sz="1700" dirty="0" smtClean="0"/>
              <a:t>solo </a:t>
            </a:r>
            <a:r>
              <a:rPr lang="it-IT" sz="1700" dirty="0"/>
              <a:t>per i soggetti pubblici</a:t>
            </a:r>
            <a:r>
              <a:rPr lang="it-IT" sz="1700" dirty="0" smtClean="0"/>
              <a:t>)</a:t>
            </a:r>
          </a:p>
          <a:p>
            <a:pPr marL="0" indent="0">
              <a:spcBef>
                <a:spcPts val="0"/>
              </a:spcBef>
              <a:buNone/>
            </a:pPr>
            <a:r>
              <a:rPr lang="it-IT" sz="1700" dirty="0" smtClean="0"/>
              <a:t>(14) Codice ateco: …</a:t>
            </a:r>
          </a:p>
          <a:p>
            <a:pPr marL="0" indent="0">
              <a:spcBef>
                <a:spcPts val="0"/>
              </a:spcBef>
              <a:buNone/>
            </a:pPr>
            <a:r>
              <a:rPr lang="it-IT" sz="1700" dirty="0" smtClean="0"/>
              <a:t>(15) Settore: 1 (generale), 2 (strada), 3 (SIEG), 4 (agricoltura) e 5 (pesca)</a:t>
            </a:r>
          </a:p>
          <a:p>
            <a:pPr marL="0" indent="0">
              <a:spcBef>
                <a:spcPts val="0"/>
              </a:spcBef>
              <a:buNone/>
            </a:pPr>
            <a:r>
              <a:rPr lang="it-IT" sz="1700" dirty="0" smtClean="0"/>
              <a:t>(17) Importo totale spettante: …</a:t>
            </a:r>
          </a:p>
          <a:p>
            <a:pPr marL="0" indent="0">
              <a:spcBef>
                <a:spcPts val="0"/>
              </a:spcBef>
              <a:buNone/>
            </a:pPr>
            <a:r>
              <a:rPr lang="it-IT" sz="1700" dirty="0" smtClean="0"/>
              <a:t>(26) Tipologia costi: 20 (non individuabili)</a:t>
            </a:r>
          </a:p>
          <a:p>
            <a:pPr marL="0" indent="0">
              <a:spcBef>
                <a:spcPts val="0"/>
              </a:spcBef>
              <a:buNone/>
            </a:pPr>
            <a:r>
              <a:rPr lang="it-IT" sz="1700" dirty="0" smtClean="0"/>
              <a:t>(29) Importo aiuto spettante: …</a:t>
            </a:r>
          </a:p>
          <a:p>
            <a:pPr marL="0" indent="0">
              <a:buNone/>
            </a:pPr>
            <a:endParaRPr lang="it-IT" dirty="0"/>
          </a:p>
        </p:txBody>
      </p:sp>
      <p:pic>
        <p:nvPicPr>
          <p:cNvPr id="5" name="Immagine 4"/>
          <p:cNvPicPr>
            <a:picLocks noChangeAspect="1"/>
          </p:cNvPicPr>
          <p:nvPr/>
        </p:nvPicPr>
        <p:blipFill>
          <a:blip r:embed="rId2"/>
          <a:stretch>
            <a:fillRect/>
          </a:stretch>
        </p:blipFill>
        <p:spPr>
          <a:xfrm>
            <a:off x="1673352" y="1765428"/>
            <a:ext cx="8467344" cy="2626376"/>
          </a:xfrm>
          <a:prstGeom prst="rect">
            <a:avLst/>
          </a:prstGeom>
        </p:spPr>
      </p:pic>
      <p:sp>
        <p:nvSpPr>
          <p:cNvPr id="4" name="Segnaposto piè di pagina 3"/>
          <p:cNvSpPr>
            <a:spLocks noGrp="1"/>
          </p:cNvSpPr>
          <p:nvPr>
            <p:ph type="ftr" sz="quarter" idx="11"/>
          </p:nvPr>
        </p:nvSpPr>
        <p:spPr>
          <a:xfrm>
            <a:off x="6202680" y="6345937"/>
            <a:ext cx="5151120"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138114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68E6C3C-3ECC-492A-9F12-273FA9502D93}"/>
              </a:ext>
            </a:extLst>
          </p:cNvPr>
          <p:cNvSpPr>
            <a:spLocks noGrp="1"/>
          </p:cNvSpPr>
          <p:nvPr>
            <p:ph type="ctrTitle"/>
          </p:nvPr>
        </p:nvSpPr>
        <p:spPr/>
        <p:txBody>
          <a:bodyPr>
            <a:normAutofit fontScale="90000"/>
          </a:bodyPr>
          <a:lstStyle/>
          <a:p>
            <a:r>
              <a:rPr lang="it-IT" b="1" dirty="0" smtClean="0"/>
              <a:t>Sospensione versamenti a seguito dell’emergenza Covid-19</a:t>
            </a:r>
            <a:endParaRPr lang="it-IT" b="1" dirty="0"/>
          </a:p>
        </p:txBody>
      </p:sp>
      <p:sp>
        <p:nvSpPr>
          <p:cNvPr id="3" name="Sottotitolo 2">
            <a:extLst>
              <a:ext uri="{FF2B5EF4-FFF2-40B4-BE49-F238E27FC236}">
                <a16:creationId xmlns:a16="http://schemas.microsoft.com/office/drawing/2014/main" xmlns="" id="{079014F9-2B29-48DC-8A43-B00B136F10B7}"/>
              </a:ext>
            </a:extLst>
          </p:cNvPr>
          <p:cNvSpPr>
            <a:spLocks noGrp="1"/>
          </p:cNvSpPr>
          <p:nvPr>
            <p:ph type="subTitle" idx="1"/>
          </p:nvPr>
        </p:nvSpPr>
        <p:spPr>
          <a:xfrm>
            <a:off x="1524000" y="3602038"/>
            <a:ext cx="9144000" cy="2195258"/>
          </a:xfrm>
        </p:spPr>
        <p:txBody>
          <a:bodyPr>
            <a:normAutofit fontScale="92500" lnSpcReduction="10000"/>
          </a:bodyPr>
          <a:lstStyle/>
          <a:p>
            <a:r>
              <a:rPr lang="it-IT" sz="4000" dirty="0" smtClean="0"/>
              <a:t>Ires, Irap e Irpef</a:t>
            </a:r>
          </a:p>
          <a:p>
            <a:endParaRPr lang="it-IT" sz="2500" dirty="0" smtClean="0"/>
          </a:p>
          <a:p>
            <a:r>
              <a:rPr lang="it-IT" sz="2500" dirty="0" smtClean="0"/>
              <a:t>(Art.98 DL 104/2020 Decreto Agosto</a:t>
            </a:r>
          </a:p>
          <a:p>
            <a:r>
              <a:rPr lang="it-IT" sz="2500" dirty="0" smtClean="0"/>
              <a:t>Art.6 DL 149/2020 Decreto Ristori-bis</a:t>
            </a:r>
          </a:p>
          <a:p>
            <a:r>
              <a:rPr lang="it-IT" sz="2500" dirty="0" smtClean="0"/>
              <a:t>Art.1 DL 157/2020 Decreto Ristori quater)</a:t>
            </a:r>
            <a:endParaRPr lang="it-IT" sz="2500" dirty="0"/>
          </a:p>
        </p:txBody>
      </p:sp>
      <p:sp>
        <p:nvSpPr>
          <p:cNvPr id="4" name="Segnaposto piè di pagina 3"/>
          <p:cNvSpPr>
            <a:spLocks noGrp="1"/>
          </p:cNvSpPr>
          <p:nvPr>
            <p:ph type="ftr" sz="quarter" idx="11"/>
          </p:nvPr>
        </p:nvSpPr>
        <p:spPr>
          <a:xfrm>
            <a:off x="6031992" y="6255766"/>
            <a:ext cx="5379720"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1632220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a:blip r:embed="rId2"/>
          <a:stretch>
            <a:fillRect/>
          </a:stretch>
        </p:blipFill>
        <p:spPr>
          <a:xfrm>
            <a:off x="950976" y="948077"/>
            <a:ext cx="10643616" cy="899125"/>
          </a:xfrm>
          <a:prstGeom prst="rect">
            <a:avLst/>
          </a:prstGeom>
        </p:spPr>
      </p:pic>
      <p:sp>
        <p:nvSpPr>
          <p:cNvPr id="3" name="Sottotitolo 2">
            <a:extLst>
              <a:ext uri="{FF2B5EF4-FFF2-40B4-BE49-F238E27FC236}">
                <a16:creationId xmlns:a16="http://schemas.microsoft.com/office/drawing/2014/main" xmlns="" id="{C37E7B21-EE28-408B-AB0F-76BCB4ABEF5D}"/>
              </a:ext>
            </a:extLst>
          </p:cNvPr>
          <p:cNvSpPr>
            <a:spLocks noGrp="1"/>
          </p:cNvSpPr>
          <p:nvPr>
            <p:ph type="subTitle" idx="1"/>
          </p:nvPr>
        </p:nvSpPr>
        <p:spPr>
          <a:xfrm>
            <a:off x="1524000" y="3648456"/>
            <a:ext cx="9144000" cy="1973410"/>
          </a:xfrm>
        </p:spPr>
        <p:txBody>
          <a:bodyPr>
            <a:noAutofit/>
          </a:bodyPr>
          <a:lstStyle/>
          <a:p>
            <a:pPr algn="just"/>
            <a:r>
              <a:rPr lang="it-IT" sz="1600" b="1" dirty="0"/>
              <a:t>Codice 10: </a:t>
            </a:r>
            <a:r>
              <a:rPr lang="it-IT" sz="1600" dirty="0"/>
              <a:t>Soggetti esercenti attività d’impresa, arte o professione che hanno il domicilio fiscale, la sede </a:t>
            </a:r>
            <a:r>
              <a:rPr lang="it-IT" sz="1600" dirty="0" smtClean="0"/>
              <a:t>legale o </a:t>
            </a:r>
            <a:r>
              <a:rPr lang="it-IT" sz="1600" dirty="0"/>
              <a:t>la sede operativa nel territorio dello Stato. Proroga al 10 dicembre 2020 del </a:t>
            </a:r>
            <a:r>
              <a:rPr lang="it-IT" sz="1600" dirty="0" smtClean="0"/>
              <a:t>termine </a:t>
            </a:r>
            <a:r>
              <a:rPr lang="it-IT" sz="1600" dirty="0"/>
              <a:t>di </a:t>
            </a:r>
            <a:r>
              <a:rPr lang="it-IT" sz="1600" dirty="0" smtClean="0"/>
              <a:t>versamento del </a:t>
            </a:r>
            <a:r>
              <a:rPr lang="it-IT" sz="1600" dirty="0"/>
              <a:t>secondo acconto delle </a:t>
            </a:r>
            <a:r>
              <a:rPr lang="it-IT" sz="1600" dirty="0" smtClean="0"/>
              <a:t>imposte </a:t>
            </a:r>
            <a:r>
              <a:rPr lang="it-IT" sz="1600" dirty="0"/>
              <a:t>sui </a:t>
            </a:r>
            <a:r>
              <a:rPr lang="it-IT" sz="1600" dirty="0" smtClean="0"/>
              <a:t>redditi.</a:t>
            </a:r>
          </a:p>
          <a:p>
            <a:pPr algn="just"/>
            <a:endParaRPr lang="it-IT" sz="1600" dirty="0"/>
          </a:p>
          <a:p>
            <a:pPr algn="just"/>
            <a:r>
              <a:rPr lang="it-IT" sz="1600" b="1" dirty="0"/>
              <a:t>Codice 11: </a:t>
            </a:r>
            <a:r>
              <a:rPr lang="it-IT" sz="1600" dirty="0"/>
              <a:t>Soggetti esercenti attività economiche per le quali sono stati approvati gli indici sintetici di </a:t>
            </a:r>
            <a:r>
              <a:rPr lang="it-IT" sz="1600" dirty="0" smtClean="0"/>
              <a:t>affidabilità fiscale </a:t>
            </a:r>
            <a:r>
              <a:rPr lang="it-IT" sz="1600" dirty="0"/>
              <a:t>(ISA) e altri soggetti. Proroga al 30 aprile 2021 del termine di versamento della seconda o </a:t>
            </a:r>
            <a:r>
              <a:rPr lang="it-IT" sz="1600" dirty="0" smtClean="0"/>
              <a:t>unica rata </a:t>
            </a:r>
            <a:r>
              <a:rPr lang="it-IT" sz="1600" dirty="0"/>
              <a:t>dell’acconto delle imposte sui </a:t>
            </a:r>
            <a:r>
              <a:rPr lang="it-IT" sz="1600" dirty="0" smtClean="0"/>
              <a:t>redditi (La proroga </a:t>
            </a:r>
            <a:r>
              <a:rPr lang="it-IT" sz="1600" dirty="0"/>
              <a:t>si applica ai contribuenti che hanno subito una diminuzione del fatturato o dei </a:t>
            </a:r>
            <a:r>
              <a:rPr lang="it-IT" sz="1600" dirty="0" smtClean="0"/>
              <a:t>corrispettivi di </a:t>
            </a:r>
            <a:r>
              <a:rPr lang="it-IT" sz="1600" dirty="0"/>
              <a:t>almeno il 33 per cento nel primo semestre dell’anno 2020 rispetto allo stesso periodo </a:t>
            </a:r>
            <a:r>
              <a:rPr lang="it-IT" sz="1600" dirty="0" smtClean="0"/>
              <a:t>dell’anno 2019 </a:t>
            </a:r>
            <a:r>
              <a:rPr lang="it-IT" sz="1600" dirty="0"/>
              <a:t>(art. 98 D.L. n. 104/2020</a:t>
            </a:r>
            <a:r>
              <a:rPr lang="it-IT" sz="1600" dirty="0" smtClean="0"/>
              <a:t>)</a:t>
            </a:r>
          </a:p>
          <a:p>
            <a:pPr algn="just"/>
            <a:r>
              <a:rPr lang="it-IT" sz="1600" dirty="0" smtClean="0"/>
              <a:t>Decreto Sostegni: prorogato il termine del 30.04.2021 al 30.09.2021</a:t>
            </a:r>
            <a:endParaRPr lang="it-IT" sz="1600" dirty="0"/>
          </a:p>
        </p:txBody>
      </p:sp>
      <p:sp>
        <p:nvSpPr>
          <p:cNvPr id="10" name="Rettangolo 9"/>
          <p:cNvSpPr/>
          <p:nvPr/>
        </p:nvSpPr>
        <p:spPr>
          <a:xfrm>
            <a:off x="4841682" y="1895537"/>
            <a:ext cx="3119059" cy="430887"/>
          </a:xfrm>
          <a:prstGeom prst="rect">
            <a:avLst/>
          </a:prstGeom>
        </p:spPr>
        <p:txBody>
          <a:bodyPr wrap="none">
            <a:spAutoFit/>
          </a:bodyPr>
          <a:lstStyle/>
          <a:p>
            <a:r>
              <a:rPr lang="it-IT" sz="2200" b="1" dirty="0"/>
              <a:t>Versamento sospeso </a:t>
            </a:r>
            <a:r>
              <a:rPr lang="it-IT" sz="2200" b="1" dirty="0" smtClean="0"/>
              <a:t>Irap</a:t>
            </a:r>
            <a:endParaRPr lang="it-IT" sz="2200" b="1" dirty="0"/>
          </a:p>
        </p:txBody>
      </p:sp>
      <p:pic>
        <p:nvPicPr>
          <p:cNvPr id="11" name="Immagine 10"/>
          <p:cNvPicPr>
            <a:picLocks noChangeAspect="1"/>
          </p:cNvPicPr>
          <p:nvPr/>
        </p:nvPicPr>
        <p:blipFill>
          <a:blip r:embed="rId3"/>
          <a:stretch>
            <a:fillRect/>
          </a:stretch>
        </p:blipFill>
        <p:spPr>
          <a:xfrm>
            <a:off x="950976" y="2368068"/>
            <a:ext cx="10506456" cy="948615"/>
          </a:xfrm>
          <a:prstGeom prst="rect">
            <a:avLst/>
          </a:prstGeom>
        </p:spPr>
      </p:pic>
      <p:sp>
        <p:nvSpPr>
          <p:cNvPr id="13" name="Rettangolo 12"/>
          <p:cNvSpPr/>
          <p:nvPr/>
        </p:nvSpPr>
        <p:spPr>
          <a:xfrm>
            <a:off x="4594793" y="427211"/>
            <a:ext cx="3915174" cy="430887"/>
          </a:xfrm>
          <a:prstGeom prst="rect">
            <a:avLst/>
          </a:prstGeom>
        </p:spPr>
        <p:txBody>
          <a:bodyPr wrap="none">
            <a:spAutoFit/>
          </a:bodyPr>
          <a:lstStyle/>
          <a:p>
            <a:r>
              <a:rPr lang="it-IT" sz="2200" b="1" dirty="0"/>
              <a:t>Versamento sospeso </a:t>
            </a:r>
            <a:r>
              <a:rPr lang="it-IT" sz="2200" b="1" dirty="0" smtClean="0"/>
              <a:t>Ires e Irpef</a:t>
            </a:r>
            <a:endParaRPr lang="it-IT" sz="2200" b="1" dirty="0"/>
          </a:p>
        </p:txBody>
      </p:sp>
      <p:sp>
        <p:nvSpPr>
          <p:cNvPr id="2" name="Segnaposto piè di pagina 1"/>
          <p:cNvSpPr>
            <a:spLocks noGrp="1"/>
          </p:cNvSpPr>
          <p:nvPr>
            <p:ph type="ftr" sz="quarter" idx="11"/>
          </p:nvPr>
        </p:nvSpPr>
        <p:spPr>
          <a:xfrm>
            <a:off x="6160008" y="6310630"/>
            <a:ext cx="5297424" cy="365125"/>
          </a:xfrm>
        </p:spPr>
        <p:txBody>
          <a:bodyPr/>
          <a:lstStyle/>
          <a:p>
            <a:r>
              <a:rPr lang="it-IT" dirty="0" smtClean="0"/>
              <a:t>Dott. Alessandro Oliveri - Componente Commissione Studi dell'UGDCEC di Pisa</a:t>
            </a:r>
            <a:endParaRPr lang="it-IT" dirty="0"/>
          </a:p>
        </p:txBody>
      </p:sp>
    </p:spTree>
    <p:extLst>
      <p:ext uri="{BB962C8B-B14F-4D97-AF65-F5344CB8AC3E}">
        <p14:creationId xmlns:p14="http://schemas.microsoft.com/office/powerpoint/2010/main" val="358231365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1298</Words>
  <Application>Microsoft Office PowerPoint</Application>
  <PresentationFormat>Widescreen</PresentationFormat>
  <Paragraphs>94</Paragraphs>
  <Slides>8</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8</vt:i4>
      </vt:variant>
    </vt:vector>
  </HeadingPairs>
  <TitlesOfParts>
    <vt:vector size="12" baseType="lpstr">
      <vt:lpstr>Arial</vt:lpstr>
      <vt:lpstr>Calibri</vt:lpstr>
      <vt:lpstr>Calibri Light</vt:lpstr>
      <vt:lpstr>Tema di Office</vt:lpstr>
      <vt:lpstr>Stralcio saldo Irap 2019 e  I acconto Irap 2020 (art.24 DL 34/2020 – Decreto Rilancio)</vt:lpstr>
      <vt:lpstr>Presentazione standard di PowerPoint</vt:lpstr>
      <vt:lpstr>IR 21: Totale imposta lorda IR25 col.2: l’ammontare del primo acconto “figurativo”, non versato in applicazione dell’art. 24 del D.L. n. 34 del 2020, che non può mai eccedere il 40 per cento ovvero al 50 per cento (se il contribuente applica gli ISA) dell’importo complessivamente dovuto a titolo di IRAP per il periodo d’imposta 2020 (cfr. circolare n. 27/E del 19 ottobre 2020); IR25 col.3: la somma degli acconti versati compreso quello indicato nella colonna 2. Non va, invece, indicato l’importo degli acconti dovuti ma non ancora versati alla data di presentazione della dichiarazione, in quanto si è goduto della sospensione dei termini disposta da specifici provvedimenti emanati per eventi eccezionali.  IMPOSTA IRAP 2020: l'Irap di competenza è solo quella effettivamente dovuta per l'esercizio, cioè al netto dell'eventuale prima rata di acconto non versata grazie al decreto Rilancio.</vt:lpstr>
      <vt:lpstr>Esempi calcolo acconto figurativo</vt:lpstr>
      <vt:lpstr>Quadri «Aiuti di Stato» </vt:lpstr>
      <vt:lpstr>Quadri «Aiuti di Stato» </vt:lpstr>
      <vt:lpstr>Sospensione versamenti a seguito dell’emergenza Covid-19</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CONTRIBUTO A FONDO PERDUTO</dc:title>
  <dc:creator>utente22</dc:creator>
  <cp:lastModifiedBy>utente17</cp:lastModifiedBy>
  <cp:revision>32</cp:revision>
  <cp:lastPrinted>2021-06-09T12:24:54Z</cp:lastPrinted>
  <dcterms:created xsi:type="dcterms:W3CDTF">2021-06-05T14:24:27Z</dcterms:created>
  <dcterms:modified xsi:type="dcterms:W3CDTF">2021-06-09T12:30:47Z</dcterms:modified>
</cp:coreProperties>
</file>