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handoutMasterIdLst>
    <p:handoutMasterId r:id="rId45"/>
  </p:handoutMasterIdLst>
  <p:sldIdLst>
    <p:sldId id="256" r:id="rId2"/>
    <p:sldId id="290" r:id="rId3"/>
    <p:sldId id="265" r:id="rId4"/>
    <p:sldId id="312" r:id="rId5"/>
    <p:sldId id="314" r:id="rId6"/>
    <p:sldId id="313" r:id="rId7"/>
    <p:sldId id="264" r:id="rId8"/>
    <p:sldId id="316" r:id="rId9"/>
    <p:sldId id="315" r:id="rId10"/>
    <p:sldId id="319" r:id="rId11"/>
    <p:sldId id="320" r:id="rId12"/>
    <p:sldId id="295" r:id="rId13"/>
    <p:sldId id="297" r:id="rId14"/>
    <p:sldId id="298" r:id="rId15"/>
    <p:sldId id="307" r:id="rId16"/>
    <p:sldId id="275" r:id="rId17"/>
    <p:sldId id="274" r:id="rId18"/>
    <p:sldId id="271" r:id="rId19"/>
    <p:sldId id="317" r:id="rId20"/>
    <p:sldId id="270" r:id="rId21"/>
    <p:sldId id="273" r:id="rId22"/>
    <p:sldId id="308" r:id="rId23"/>
    <p:sldId id="277" r:id="rId24"/>
    <p:sldId id="300" r:id="rId25"/>
    <p:sldId id="276" r:id="rId26"/>
    <p:sldId id="311" r:id="rId27"/>
    <p:sldId id="318" r:id="rId28"/>
    <p:sldId id="278" r:id="rId29"/>
    <p:sldId id="279" r:id="rId30"/>
    <p:sldId id="280" r:id="rId31"/>
    <p:sldId id="257" r:id="rId32"/>
    <p:sldId id="258" r:id="rId33"/>
    <p:sldId id="259" r:id="rId34"/>
    <p:sldId id="260" r:id="rId35"/>
    <p:sldId id="302" r:id="rId36"/>
    <p:sldId id="301" r:id="rId37"/>
    <p:sldId id="303" r:id="rId38"/>
    <p:sldId id="261" r:id="rId39"/>
    <p:sldId id="304" r:id="rId40"/>
    <p:sldId id="299" r:id="rId41"/>
    <p:sldId id="309" r:id="rId42"/>
    <p:sldId id="305" r:id="rId43"/>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0" d="100"/>
          <a:sy n="100" d="100"/>
        </p:scale>
        <p:origin x="-178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51" Type="http://schemas.microsoft.com/office/2015/10/relationships/revisionInfo" Target="revisionInfo.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3E191A-43A6-2849-9D18-FF7757AF4452}" type="doc">
      <dgm:prSet loTypeId="urn:microsoft.com/office/officeart/2005/8/layout/StepDownProcess" loCatId="" qsTypeId="urn:microsoft.com/office/officeart/2005/8/quickstyle/simple4" qsCatId="simple" csTypeId="urn:microsoft.com/office/officeart/2005/8/colors/accent1_2" csCatId="accent1" phldr="1"/>
      <dgm:spPr/>
      <dgm:t>
        <a:bodyPr/>
        <a:lstStyle/>
        <a:p>
          <a:endParaRPr lang="it-IT"/>
        </a:p>
      </dgm:t>
    </dgm:pt>
    <dgm:pt modelId="{7FFA0BEA-48BB-0048-A446-84AD3F22C3C1}">
      <dgm:prSet phldrT="[Testo]"/>
      <dgm:spPr/>
      <dgm:t>
        <a:bodyPr/>
        <a:lstStyle/>
        <a:p>
          <a:r>
            <a:rPr lang="it-IT" dirty="0" smtClean="0"/>
            <a:t>Preventivo di massima</a:t>
          </a:r>
          <a:endParaRPr lang="it-IT" dirty="0"/>
        </a:p>
      </dgm:t>
    </dgm:pt>
    <dgm:pt modelId="{C00F5E70-10AF-4B47-A4BE-DDB778AE7E70}" type="parTrans" cxnId="{C0417AEA-7826-1A43-BB2E-3923686484EA}">
      <dgm:prSet/>
      <dgm:spPr/>
      <dgm:t>
        <a:bodyPr/>
        <a:lstStyle/>
        <a:p>
          <a:endParaRPr lang="it-IT"/>
        </a:p>
      </dgm:t>
    </dgm:pt>
    <dgm:pt modelId="{D51C87B0-87F5-6340-9C85-813CF4312D6F}" type="sibTrans" cxnId="{C0417AEA-7826-1A43-BB2E-3923686484EA}">
      <dgm:prSet/>
      <dgm:spPr/>
      <dgm:t>
        <a:bodyPr/>
        <a:lstStyle/>
        <a:p>
          <a:endParaRPr lang="it-IT"/>
        </a:p>
      </dgm:t>
    </dgm:pt>
    <dgm:pt modelId="{1D8FF948-838E-CA47-8B6A-94FC82096AE5}">
      <dgm:prSet phldrT="[Testo]"/>
      <dgm:spPr/>
      <dgm:t>
        <a:bodyPr/>
        <a:lstStyle/>
        <a:p>
          <a:r>
            <a:rPr lang="it-IT" dirty="0" smtClean="0"/>
            <a:t>Articolato per singole prestazioni</a:t>
          </a:r>
          <a:endParaRPr lang="it-IT" dirty="0"/>
        </a:p>
      </dgm:t>
    </dgm:pt>
    <dgm:pt modelId="{4CF8F9BC-810B-A746-ADCE-67F25AA165D3}" type="parTrans" cxnId="{65B60C06-71D7-9245-BDE9-207324C1AF8B}">
      <dgm:prSet/>
      <dgm:spPr/>
      <dgm:t>
        <a:bodyPr/>
        <a:lstStyle/>
        <a:p>
          <a:endParaRPr lang="it-IT"/>
        </a:p>
      </dgm:t>
    </dgm:pt>
    <dgm:pt modelId="{86BEEE0F-0D24-184D-8F20-CBCB00135466}" type="sibTrans" cxnId="{65B60C06-71D7-9245-BDE9-207324C1AF8B}">
      <dgm:prSet/>
      <dgm:spPr/>
      <dgm:t>
        <a:bodyPr/>
        <a:lstStyle/>
        <a:p>
          <a:endParaRPr lang="it-IT"/>
        </a:p>
      </dgm:t>
    </dgm:pt>
    <dgm:pt modelId="{2EC0616C-FD99-B848-A183-37976666D772}">
      <dgm:prSet phldrT="[Testo]"/>
      <dgm:spPr/>
      <dgm:t>
        <a:bodyPr/>
        <a:lstStyle/>
        <a:p>
          <a:r>
            <a:rPr lang="it-IT" dirty="0" smtClean="0"/>
            <a:t>Informativa sul grado di complessità</a:t>
          </a:r>
          <a:endParaRPr lang="it-IT" dirty="0"/>
        </a:p>
      </dgm:t>
    </dgm:pt>
    <dgm:pt modelId="{D88B4063-DBDE-4F4E-ABCD-C31A07AB2FDA}" type="parTrans" cxnId="{6F00BB3A-CC2D-A646-844F-24DF7033F64A}">
      <dgm:prSet/>
      <dgm:spPr/>
      <dgm:t>
        <a:bodyPr/>
        <a:lstStyle/>
        <a:p>
          <a:endParaRPr lang="it-IT"/>
        </a:p>
      </dgm:t>
    </dgm:pt>
    <dgm:pt modelId="{4953C2BA-3264-7845-BF0B-BE55F74A474E}" type="sibTrans" cxnId="{6F00BB3A-CC2D-A646-844F-24DF7033F64A}">
      <dgm:prSet/>
      <dgm:spPr/>
      <dgm:t>
        <a:bodyPr/>
        <a:lstStyle/>
        <a:p>
          <a:endParaRPr lang="it-IT"/>
        </a:p>
      </dgm:t>
    </dgm:pt>
    <dgm:pt modelId="{E0B3D01C-1EE6-4440-AB3F-A598FF4D3335}">
      <dgm:prSet phldrT="[Testo]"/>
      <dgm:spPr/>
      <dgm:t>
        <a:bodyPr/>
        <a:lstStyle/>
        <a:p>
          <a:r>
            <a:rPr lang="it-IT" dirty="0" smtClean="0">
              <a:sym typeface="Wingdings"/>
            </a:rPr>
            <a:t></a:t>
          </a:r>
          <a:r>
            <a:rPr lang="it-IT" dirty="0" smtClean="0"/>
            <a:t>Consenso informato</a:t>
          </a:r>
          <a:endParaRPr lang="it-IT" dirty="0"/>
        </a:p>
      </dgm:t>
    </dgm:pt>
    <dgm:pt modelId="{0364D6FF-F697-8544-8D32-2F7096385200}" type="parTrans" cxnId="{5EB01E03-DC7A-1348-8636-1263EEC17B99}">
      <dgm:prSet/>
      <dgm:spPr/>
      <dgm:t>
        <a:bodyPr/>
        <a:lstStyle/>
        <a:p>
          <a:endParaRPr lang="it-IT"/>
        </a:p>
      </dgm:t>
    </dgm:pt>
    <dgm:pt modelId="{3D5653F4-18E9-864D-83D5-9BE334C63B21}" type="sibTrans" cxnId="{5EB01E03-DC7A-1348-8636-1263EEC17B99}">
      <dgm:prSet/>
      <dgm:spPr/>
      <dgm:t>
        <a:bodyPr/>
        <a:lstStyle/>
        <a:p>
          <a:endParaRPr lang="it-IT"/>
        </a:p>
      </dgm:t>
    </dgm:pt>
    <dgm:pt modelId="{506EA2DA-6CE8-E24A-99E2-38A16C6F1AC5}">
      <dgm:prSet phldrT="[Testo]"/>
      <dgm:spPr/>
      <dgm:t>
        <a:bodyPr/>
        <a:lstStyle/>
        <a:p>
          <a:r>
            <a:rPr lang="it-IT" dirty="0" smtClean="0"/>
            <a:t>Incarico </a:t>
          </a:r>
          <a:endParaRPr lang="it-IT" dirty="0"/>
        </a:p>
      </dgm:t>
    </dgm:pt>
    <dgm:pt modelId="{DBB65F7D-AD3C-BA47-9691-97BCB250C1A2}" type="parTrans" cxnId="{7935260F-FB00-484E-B7BA-33E40160A9AD}">
      <dgm:prSet/>
      <dgm:spPr/>
      <dgm:t>
        <a:bodyPr/>
        <a:lstStyle/>
        <a:p>
          <a:endParaRPr lang="it-IT"/>
        </a:p>
      </dgm:t>
    </dgm:pt>
    <dgm:pt modelId="{4C68A251-1180-F74D-BA89-E05CD527D4E5}" type="sibTrans" cxnId="{7935260F-FB00-484E-B7BA-33E40160A9AD}">
      <dgm:prSet/>
      <dgm:spPr/>
      <dgm:t>
        <a:bodyPr/>
        <a:lstStyle/>
        <a:p>
          <a:endParaRPr lang="it-IT"/>
        </a:p>
      </dgm:t>
    </dgm:pt>
    <dgm:pt modelId="{5E9CCE1A-6CCD-5A49-936B-9A40866F67AA}" type="pres">
      <dgm:prSet presAssocID="{803E191A-43A6-2849-9D18-FF7757AF4452}" presName="rootnode" presStyleCnt="0">
        <dgm:presLayoutVars>
          <dgm:chMax/>
          <dgm:chPref/>
          <dgm:dir/>
          <dgm:animLvl val="lvl"/>
        </dgm:presLayoutVars>
      </dgm:prSet>
      <dgm:spPr/>
    </dgm:pt>
    <dgm:pt modelId="{A2B5A45D-B7C8-A648-8009-BE4D149F0097}" type="pres">
      <dgm:prSet presAssocID="{7FFA0BEA-48BB-0048-A446-84AD3F22C3C1}" presName="composite" presStyleCnt="0"/>
      <dgm:spPr/>
    </dgm:pt>
    <dgm:pt modelId="{8F2EA02E-7CBE-F240-A3A6-F1F69DF410CA}" type="pres">
      <dgm:prSet presAssocID="{7FFA0BEA-48BB-0048-A446-84AD3F22C3C1}" presName="bentUpArrow1" presStyleLbl="alignImgPlace1" presStyleIdx="0" presStyleCnt="2"/>
      <dgm:spPr/>
    </dgm:pt>
    <dgm:pt modelId="{27D3A04B-0B79-9944-AAC7-A901FFA47B5A}" type="pres">
      <dgm:prSet presAssocID="{7FFA0BEA-48BB-0048-A446-84AD3F22C3C1}" presName="ParentText" presStyleLbl="node1" presStyleIdx="0" presStyleCnt="3">
        <dgm:presLayoutVars>
          <dgm:chMax val="1"/>
          <dgm:chPref val="1"/>
          <dgm:bulletEnabled val="1"/>
        </dgm:presLayoutVars>
      </dgm:prSet>
      <dgm:spPr/>
    </dgm:pt>
    <dgm:pt modelId="{AE0746C2-4DEC-6E47-937A-278524776377}" type="pres">
      <dgm:prSet presAssocID="{7FFA0BEA-48BB-0048-A446-84AD3F22C3C1}" presName="ChildText" presStyleLbl="revTx" presStyleIdx="0" presStyleCnt="2" custScaleX="224866" custLinFactNeighborX="74781" custLinFactNeighborY="2973">
        <dgm:presLayoutVars>
          <dgm:chMax val="0"/>
          <dgm:chPref val="0"/>
          <dgm:bulletEnabled val="1"/>
        </dgm:presLayoutVars>
      </dgm:prSet>
      <dgm:spPr/>
    </dgm:pt>
    <dgm:pt modelId="{68F6A42C-117C-E644-9159-CFF17276FE2D}" type="pres">
      <dgm:prSet presAssocID="{D51C87B0-87F5-6340-9C85-813CF4312D6F}" presName="sibTrans" presStyleCnt="0"/>
      <dgm:spPr/>
    </dgm:pt>
    <dgm:pt modelId="{BA895DC9-4FC3-5B43-AA9E-4865D626354B}" type="pres">
      <dgm:prSet presAssocID="{2EC0616C-FD99-B848-A183-37976666D772}" presName="composite" presStyleCnt="0"/>
      <dgm:spPr/>
    </dgm:pt>
    <dgm:pt modelId="{28F56B53-71A1-C44A-9196-49B4500D4D54}" type="pres">
      <dgm:prSet presAssocID="{2EC0616C-FD99-B848-A183-37976666D772}" presName="bentUpArrow1" presStyleLbl="alignImgPlace1" presStyleIdx="1" presStyleCnt="2"/>
      <dgm:spPr/>
    </dgm:pt>
    <dgm:pt modelId="{30988766-E1C2-E84D-AC25-6140D1922363}" type="pres">
      <dgm:prSet presAssocID="{2EC0616C-FD99-B848-A183-37976666D772}" presName="ParentText" presStyleLbl="node1" presStyleIdx="1" presStyleCnt="3">
        <dgm:presLayoutVars>
          <dgm:chMax val="1"/>
          <dgm:chPref val="1"/>
          <dgm:bulletEnabled val="1"/>
        </dgm:presLayoutVars>
      </dgm:prSet>
      <dgm:spPr/>
    </dgm:pt>
    <dgm:pt modelId="{F6A39426-9EAA-AB48-B57D-2B510EE7A2B0}" type="pres">
      <dgm:prSet presAssocID="{2EC0616C-FD99-B848-A183-37976666D772}" presName="ChildText" presStyleLbl="revTx" presStyleIdx="1" presStyleCnt="2">
        <dgm:presLayoutVars>
          <dgm:chMax val="0"/>
          <dgm:chPref val="0"/>
          <dgm:bulletEnabled val="1"/>
        </dgm:presLayoutVars>
      </dgm:prSet>
      <dgm:spPr/>
    </dgm:pt>
    <dgm:pt modelId="{AE375600-DD89-BE4E-B26A-77BC4C31F796}" type="pres">
      <dgm:prSet presAssocID="{4953C2BA-3264-7845-BF0B-BE55F74A474E}" presName="sibTrans" presStyleCnt="0"/>
      <dgm:spPr/>
    </dgm:pt>
    <dgm:pt modelId="{28764E31-A385-6142-98E4-F3C427FA32B8}" type="pres">
      <dgm:prSet presAssocID="{506EA2DA-6CE8-E24A-99E2-38A16C6F1AC5}" presName="composite" presStyleCnt="0"/>
      <dgm:spPr/>
    </dgm:pt>
    <dgm:pt modelId="{23862BE3-F816-E548-A555-012FFDFCC1EF}" type="pres">
      <dgm:prSet presAssocID="{506EA2DA-6CE8-E24A-99E2-38A16C6F1AC5}" presName="ParentText" presStyleLbl="node1" presStyleIdx="2" presStyleCnt="3">
        <dgm:presLayoutVars>
          <dgm:chMax val="1"/>
          <dgm:chPref val="1"/>
          <dgm:bulletEnabled val="1"/>
        </dgm:presLayoutVars>
      </dgm:prSet>
      <dgm:spPr/>
      <dgm:t>
        <a:bodyPr/>
        <a:lstStyle/>
        <a:p>
          <a:endParaRPr lang="it-IT"/>
        </a:p>
      </dgm:t>
    </dgm:pt>
  </dgm:ptLst>
  <dgm:cxnLst>
    <dgm:cxn modelId="{7935260F-FB00-484E-B7BA-33E40160A9AD}" srcId="{803E191A-43A6-2849-9D18-FF7757AF4452}" destId="{506EA2DA-6CE8-E24A-99E2-38A16C6F1AC5}" srcOrd="2" destOrd="0" parTransId="{DBB65F7D-AD3C-BA47-9691-97BCB250C1A2}" sibTransId="{4C68A251-1180-F74D-BA89-E05CD527D4E5}"/>
    <dgm:cxn modelId="{6F00BB3A-CC2D-A646-844F-24DF7033F64A}" srcId="{803E191A-43A6-2849-9D18-FF7757AF4452}" destId="{2EC0616C-FD99-B848-A183-37976666D772}" srcOrd="1" destOrd="0" parTransId="{D88B4063-DBDE-4F4E-ABCD-C31A07AB2FDA}" sibTransId="{4953C2BA-3264-7845-BF0B-BE55F74A474E}"/>
    <dgm:cxn modelId="{C0417AEA-7826-1A43-BB2E-3923686484EA}" srcId="{803E191A-43A6-2849-9D18-FF7757AF4452}" destId="{7FFA0BEA-48BB-0048-A446-84AD3F22C3C1}" srcOrd="0" destOrd="0" parTransId="{C00F5E70-10AF-4B47-A4BE-DDB778AE7E70}" sibTransId="{D51C87B0-87F5-6340-9C85-813CF4312D6F}"/>
    <dgm:cxn modelId="{0BE2CB18-7262-A24F-A7DA-8684669C5071}" type="presOf" srcId="{803E191A-43A6-2849-9D18-FF7757AF4452}" destId="{5E9CCE1A-6CCD-5A49-936B-9A40866F67AA}" srcOrd="0" destOrd="0" presId="urn:microsoft.com/office/officeart/2005/8/layout/StepDownProcess"/>
    <dgm:cxn modelId="{79035921-1F8D-8245-97E7-5FEF6821F9B9}" type="presOf" srcId="{506EA2DA-6CE8-E24A-99E2-38A16C6F1AC5}" destId="{23862BE3-F816-E548-A555-012FFDFCC1EF}" srcOrd="0" destOrd="0" presId="urn:microsoft.com/office/officeart/2005/8/layout/StepDownProcess"/>
    <dgm:cxn modelId="{5C0743AE-1D2D-344E-9EC3-F2B111729269}" type="presOf" srcId="{7FFA0BEA-48BB-0048-A446-84AD3F22C3C1}" destId="{27D3A04B-0B79-9944-AAC7-A901FFA47B5A}" srcOrd="0" destOrd="0" presId="urn:microsoft.com/office/officeart/2005/8/layout/StepDownProcess"/>
    <dgm:cxn modelId="{5EB01E03-DC7A-1348-8636-1263EEC17B99}" srcId="{2EC0616C-FD99-B848-A183-37976666D772}" destId="{E0B3D01C-1EE6-4440-AB3F-A598FF4D3335}" srcOrd="0" destOrd="0" parTransId="{0364D6FF-F697-8544-8D32-2F7096385200}" sibTransId="{3D5653F4-18E9-864D-83D5-9BE334C63B21}"/>
    <dgm:cxn modelId="{A0AF8E1D-BE9E-264E-BC51-8BE4B7C1DBF8}" type="presOf" srcId="{1D8FF948-838E-CA47-8B6A-94FC82096AE5}" destId="{AE0746C2-4DEC-6E47-937A-278524776377}" srcOrd="0" destOrd="0" presId="urn:microsoft.com/office/officeart/2005/8/layout/StepDownProcess"/>
    <dgm:cxn modelId="{B46F6F00-72E6-534A-AD23-DCEE24FFA9E4}" type="presOf" srcId="{2EC0616C-FD99-B848-A183-37976666D772}" destId="{30988766-E1C2-E84D-AC25-6140D1922363}" srcOrd="0" destOrd="0" presId="urn:microsoft.com/office/officeart/2005/8/layout/StepDownProcess"/>
    <dgm:cxn modelId="{65B60C06-71D7-9245-BDE9-207324C1AF8B}" srcId="{7FFA0BEA-48BB-0048-A446-84AD3F22C3C1}" destId="{1D8FF948-838E-CA47-8B6A-94FC82096AE5}" srcOrd="0" destOrd="0" parTransId="{4CF8F9BC-810B-A746-ADCE-67F25AA165D3}" sibTransId="{86BEEE0F-0D24-184D-8F20-CBCB00135466}"/>
    <dgm:cxn modelId="{381FF8FB-AE9C-9A4C-B02F-F7574CBFD897}" type="presOf" srcId="{E0B3D01C-1EE6-4440-AB3F-A598FF4D3335}" destId="{F6A39426-9EAA-AB48-B57D-2B510EE7A2B0}" srcOrd="0" destOrd="0" presId="urn:microsoft.com/office/officeart/2005/8/layout/StepDownProcess"/>
    <dgm:cxn modelId="{9F9671EB-9AEB-8747-9EF6-D2339FF15420}" type="presParOf" srcId="{5E9CCE1A-6CCD-5A49-936B-9A40866F67AA}" destId="{A2B5A45D-B7C8-A648-8009-BE4D149F0097}" srcOrd="0" destOrd="0" presId="urn:microsoft.com/office/officeart/2005/8/layout/StepDownProcess"/>
    <dgm:cxn modelId="{1B36F646-9BB1-504A-AF12-D13410F0A164}" type="presParOf" srcId="{A2B5A45D-B7C8-A648-8009-BE4D149F0097}" destId="{8F2EA02E-7CBE-F240-A3A6-F1F69DF410CA}" srcOrd="0" destOrd="0" presId="urn:microsoft.com/office/officeart/2005/8/layout/StepDownProcess"/>
    <dgm:cxn modelId="{429649D6-C010-944A-940E-871CCE4B3CD2}" type="presParOf" srcId="{A2B5A45D-B7C8-A648-8009-BE4D149F0097}" destId="{27D3A04B-0B79-9944-AAC7-A901FFA47B5A}" srcOrd="1" destOrd="0" presId="urn:microsoft.com/office/officeart/2005/8/layout/StepDownProcess"/>
    <dgm:cxn modelId="{17080C28-EACD-B549-B330-40CE6F79F0C7}" type="presParOf" srcId="{A2B5A45D-B7C8-A648-8009-BE4D149F0097}" destId="{AE0746C2-4DEC-6E47-937A-278524776377}" srcOrd="2" destOrd="0" presId="urn:microsoft.com/office/officeart/2005/8/layout/StepDownProcess"/>
    <dgm:cxn modelId="{12B99978-FB31-994E-967B-66A61F4470CD}" type="presParOf" srcId="{5E9CCE1A-6CCD-5A49-936B-9A40866F67AA}" destId="{68F6A42C-117C-E644-9159-CFF17276FE2D}" srcOrd="1" destOrd="0" presId="urn:microsoft.com/office/officeart/2005/8/layout/StepDownProcess"/>
    <dgm:cxn modelId="{BFF405A6-2D8F-7041-A6ED-3C90B80EC159}" type="presParOf" srcId="{5E9CCE1A-6CCD-5A49-936B-9A40866F67AA}" destId="{BA895DC9-4FC3-5B43-AA9E-4865D626354B}" srcOrd="2" destOrd="0" presId="urn:microsoft.com/office/officeart/2005/8/layout/StepDownProcess"/>
    <dgm:cxn modelId="{1FEDF79B-EEA6-4F47-ACFD-A3B3BDCAA71A}" type="presParOf" srcId="{BA895DC9-4FC3-5B43-AA9E-4865D626354B}" destId="{28F56B53-71A1-C44A-9196-49B4500D4D54}" srcOrd="0" destOrd="0" presId="urn:microsoft.com/office/officeart/2005/8/layout/StepDownProcess"/>
    <dgm:cxn modelId="{A38D4DEA-58E5-6845-8AA1-A93D1BFF3DE3}" type="presParOf" srcId="{BA895DC9-4FC3-5B43-AA9E-4865D626354B}" destId="{30988766-E1C2-E84D-AC25-6140D1922363}" srcOrd="1" destOrd="0" presId="urn:microsoft.com/office/officeart/2005/8/layout/StepDownProcess"/>
    <dgm:cxn modelId="{257BE1EE-0D10-C347-800A-3AE69EC16EB3}" type="presParOf" srcId="{BA895DC9-4FC3-5B43-AA9E-4865D626354B}" destId="{F6A39426-9EAA-AB48-B57D-2B510EE7A2B0}" srcOrd="2" destOrd="0" presId="urn:microsoft.com/office/officeart/2005/8/layout/StepDownProcess"/>
    <dgm:cxn modelId="{3BD1B75D-32BB-B044-8B30-B23973EE5696}" type="presParOf" srcId="{5E9CCE1A-6CCD-5A49-936B-9A40866F67AA}" destId="{AE375600-DD89-BE4E-B26A-77BC4C31F796}" srcOrd="3" destOrd="0" presId="urn:microsoft.com/office/officeart/2005/8/layout/StepDownProcess"/>
    <dgm:cxn modelId="{A0037CAC-5009-AA4F-A523-F0A0D00D0DAD}" type="presParOf" srcId="{5E9CCE1A-6CCD-5A49-936B-9A40866F67AA}" destId="{28764E31-A385-6142-98E4-F3C427FA32B8}" srcOrd="4" destOrd="0" presId="urn:microsoft.com/office/officeart/2005/8/layout/StepDownProcess"/>
    <dgm:cxn modelId="{2F8DDC4B-BD9F-C844-A70F-DBE6D8408952}" type="presParOf" srcId="{28764E31-A385-6142-98E4-F3C427FA32B8}" destId="{23862BE3-F816-E548-A555-012FFDFCC1EF}"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8E141F-E963-3E48-9270-FB83B582F619}" type="doc">
      <dgm:prSet loTypeId="urn:microsoft.com/office/officeart/2005/8/layout/vList5" loCatId="" qsTypeId="urn:microsoft.com/office/officeart/2005/8/quickstyle/simple4" qsCatId="simple" csTypeId="urn:microsoft.com/office/officeart/2005/8/colors/accent1_2" csCatId="accent1" phldr="1"/>
      <dgm:spPr/>
      <dgm:t>
        <a:bodyPr/>
        <a:lstStyle/>
        <a:p>
          <a:endParaRPr lang="it-IT"/>
        </a:p>
      </dgm:t>
    </dgm:pt>
    <dgm:pt modelId="{000C2A37-DF2B-044C-9214-463428DC0773}">
      <dgm:prSet phldrT="[Testo]"/>
      <dgm:spPr/>
      <dgm:t>
        <a:bodyPr/>
        <a:lstStyle/>
        <a:p>
          <a:r>
            <a:rPr lang="it-IT" dirty="0" smtClean="0"/>
            <a:t>Forma ed accettazione</a:t>
          </a:r>
          <a:endParaRPr lang="it-IT" dirty="0"/>
        </a:p>
      </dgm:t>
    </dgm:pt>
    <dgm:pt modelId="{B46969FF-0CB4-C343-B10A-4B797EC6E0D0}" type="parTrans" cxnId="{B8653977-003B-7A4F-B3E5-A682B8C6C6BB}">
      <dgm:prSet/>
      <dgm:spPr/>
      <dgm:t>
        <a:bodyPr/>
        <a:lstStyle/>
        <a:p>
          <a:endParaRPr lang="it-IT"/>
        </a:p>
      </dgm:t>
    </dgm:pt>
    <dgm:pt modelId="{1873805F-7190-9D44-B451-4A3ABAE210A3}" type="sibTrans" cxnId="{B8653977-003B-7A4F-B3E5-A682B8C6C6BB}">
      <dgm:prSet/>
      <dgm:spPr/>
      <dgm:t>
        <a:bodyPr/>
        <a:lstStyle/>
        <a:p>
          <a:endParaRPr lang="it-IT"/>
        </a:p>
      </dgm:t>
    </dgm:pt>
    <dgm:pt modelId="{47748819-4BCD-C64B-AA5C-5757ADBD000E}">
      <dgm:prSet phldrT="[Testo]"/>
      <dgm:spPr/>
      <dgm:t>
        <a:bodyPr/>
        <a:lstStyle/>
        <a:p>
          <a:r>
            <a:rPr lang="it-IT" dirty="0" smtClean="0"/>
            <a:t>Non è prescritta l’accettazione espressa</a:t>
          </a:r>
          <a:endParaRPr lang="it-IT" dirty="0"/>
        </a:p>
      </dgm:t>
    </dgm:pt>
    <dgm:pt modelId="{B2CE3050-A7F3-E647-A5D9-ED174DB69D1E}" type="parTrans" cxnId="{57478E08-C0CF-BB45-98CA-DCA6A638748D}">
      <dgm:prSet/>
      <dgm:spPr/>
      <dgm:t>
        <a:bodyPr/>
        <a:lstStyle/>
        <a:p>
          <a:endParaRPr lang="it-IT"/>
        </a:p>
      </dgm:t>
    </dgm:pt>
    <dgm:pt modelId="{4C17575E-32A4-C74D-83AD-ED7D8EE9A806}" type="sibTrans" cxnId="{57478E08-C0CF-BB45-98CA-DCA6A638748D}">
      <dgm:prSet/>
      <dgm:spPr/>
      <dgm:t>
        <a:bodyPr/>
        <a:lstStyle/>
        <a:p>
          <a:endParaRPr lang="it-IT"/>
        </a:p>
      </dgm:t>
    </dgm:pt>
    <dgm:pt modelId="{0F136F2C-E9EE-4F46-B4E3-BDC624559F4C}">
      <dgm:prSet phldrT="[Testo]"/>
      <dgm:spPr/>
      <dgm:t>
        <a:bodyPr/>
        <a:lstStyle/>
        <a:p>
          <a:r>
            <a:rPr lang="it-IT" dirty="0" smtClean="0"/>
            <a:t>Natura della comunicazione del preventivo ?</a:t>
          </a:r>
          <a:endParaRPr lang="it-IT" dirty="0"/>
        </a:p>
      </dgm:t>
    </dgm:pt>
    <dgm:pt modelId="{09DA4A40-DAFB-FD44-BF1C-9ECA8DBA2DF8}" type="parTrans" cxnId="{CAD36A88-FBDE-5647-8059-5A49B4B86727}">
      <dgm:prSet/>
      <dgm:spPr/>
      <dgm:t>
        <a:bodyPr/>
        <a:lstStyle/>
        <a:p>
          <a:endParaRPr lang="it-IT"/>
        </a:p>
      </dgm:t>
    </dgm:pt>
    <dgm:pt modelId="{2523335A-3BC7-F14A-B7DD-DCA0B8D18EA0}" type="sibTrans" cxnId="{CAD36A88-FBDE-5647-8059-5A49B4B86727}">
      <dgm:prSet/>
      <dgm:spPr/>
      <dgm:t>
        <a:bodyPr/>
        <a:lstStyle/>
        <a:p>
          <a:endParaRPr lang="it-IT"/>
        </a:p>
      </dgm:t>
    </dgm:pt>
    <dgm:pt modelId="{7CDC71B1-B833-4442-A2A0-22FA90CA794E}">
      <dgm:prSet phldrT="[Testo]"/>
      <dgm:spPr/>
      <dgm:t>
        <a:bodyPr/>
        <a:lstStyle/>
        <a:p>
          <a:r>
            <a:rPr lang="it-IT" dirty="0" smtClean="0"/>
            <a:t>Mancata consegna del preventivo</a:t>
          </a:r>
          <a:endParaRPr lang="it-IT" dirty="0"/>
        </a:p>
      </dgm:t>
    </dgm:pt>
    <dgm:pt modelId="{DD8AFCAF-52AD-F24D-BDC1-3CE0D86D5DDA}" type="parTrans" cxnId="{A793536E-E671-CE40-A637-CDDE54864B4D}">
      <dgm:prSet/>
      <dgm:spPr/>
      <dgm:t>
        <a:bodyPr/>
        <a:lstStyle/>
        <a:p>
          <a:endParaRPr lang="it-IT"/>
        </a:p>
      </dgm:t>
    </dgm:pt>
    <dgm:pt modelId="{5E6C96F7-212A-BC44-B18A-AC6A1989566B}" type="sibTrans" cxnId="{A793536E-E671-CE40-A637-CDDE54864B4D}">
      <dgm:prSet/>
      <dgm:spPr/>
      <dgm:t>
        <a:bodyPr/>
        <a:lstStyle/>
        <a:p>
          <a:endParaRPr lang="it-IT"/>
        </a:p>
      </dgm:t>
    </dgm:pt>
    <dgm:pt modelId="{7B8C2D89-C3DA-4540-982E-78BE224DAB50}">
      <dgm:prSet phldrT="[Testo]"/>
      <dgm:spPr/>
      <dgm:t>
        <a:bodyPr/>
        <a:lstStyle/>
        <a:p>
          <a:r>
            <a:rPr lang="it-IT" dirty="0" smtClean="0"/>
            <a:t>Non sono previste sanzioni né amministrative né civilistiche</a:t>
          </a:r>
          <a:endParaRPr lang="it-IT" dirty="0"/>
        </a:p>
      </dgm:t>
    </dgm:pt>
    <dgm:pt modelId="{33136697-2404-B745-934D-0909E9FD475B}" type="parTrans" cxnId="{673FD359-DF62-0D45-AB1B-8A6DE5E35CEF}">
      <dgm:prSet/>
      <dgm:spPr/>
      <dgm:t>
        <a:bodyPr/>
        <a:lstStyle/>
        <a:p>
          <a:endParaRPr lang="it-IT"/>
        </a:p>
      </dgm:t>
    </dgm:pt>
    <dgm:pt modelId="{9C9181D8-7AC8-E94A-ABAB-3F7CF1B2DD8C}" type="sibTrans" cxnId="{673FD359-DF62-0D45-AB1B-8A6DE5E35CEF}">
      <dgm:prSet/>
      <dgm:spPr/>
      <dgm:t>
        <a:bodyPr/>
        <a:lstStyle/>
        <a:p>
          <a:endParaRPr lang="it-IT"/>
        </a:p>
      </dgm:t>
    </dgm:pt>
    <dgm:pt modelId="{BB968895-78E3-534A-AD86-B3C2CF74E910}">
      <dgm:prSet phldrT="[Testo]"/>
      <dgm:spPr/>
      <dgm:t>
        <a:bodyPr/>
        <a:lstStyle/>
        <a:p>
          <a:r>
            <a:rPr lang="it-IT" dirty="0" smtClean="0"/>
            <a:t>Elemento di valutazione negativa per il giudice</a:t>
          </a:r>
          <a:endParaRPr lang="it-IT" dirty="0"/>
        </a:p>
      </dgm:t>
    </dgm:pt>
    <dgm:pt modelId="{310FA5BA-614B-4249-B2AE-E6351533AA35}" type="parTrans" cxnId="{42144235-6038-C74D-828E-7167A08B3240}">
      <dgm:prSet/>
      <dgm:spPr/>
      <dgm:t>
        <a:bodyPr/>
        <a:lstStyle/>
        <a:p>
          <a:endParaRPr lang="it-IT"/>
        </a:p>
      </dgm:t>
    </dgm:pt>
    <dgm:pt modelId="{0303C17C-E54A-EB48-A076-CDA9ECDAA4BA}" type="sibTrans" cxnId="{42144235-6038-C74D-828E-7167A08B3240}">
      <dgm:prSet/>
      <dgm:spPr/>
      <dgm:t>
        <a:bodyPr/>
        <a:lstStyle/>
        <a:p>
          <a:endParaRPr lang="it-IT"/>
        </a:p>
      </dgm:t>
    </dgm:pt>
    <dgm:pt modelId="{6BE125A8-BA6D-C043-B620-EBC71CC62D12}">
      <dgm:prSet phldrT="[Testo]"/>
      <dgm:spPr/>
      <dgm:t>
        <a:bodyPr/>
        <a:lstStyle/>
        <a:p>
          <a:r>
            <a:rPr lang="it-IT" dirty="0" smtClean="0"/>
            <a:t>Omessa informativa sul grado di complessità</a:t>
          </a:r>
          <a:endParaRPr lang="it-IT" dirty="0"/>
        </a:p>
      </dgm:t>
    </dgm:pt>
    <dgm:pt modelId="{3D3E377A-F4F3-944A-834E-849F3D161C89}" type="parTrans" cxnId="{ECC99867-184F-1A42-9FB3-C46CE49E66E5}">
      <dgm:prSet/>
      <dgm:spPr/>
      <dgm:t>
        <a:bodyPr/>
        <a:lstStyle/>
        <a:p>
          <a:endParaRPr lang="it-IT"/>
        </a:p>
      </dgm:t>
    </dgm:pt>
    <dgm:pt modelId="{ACDE55DE-928B-2548-A8FE-7E61B5525B3C}" type="sibTrans" cxnId="{ECC99867-184F-1A42-9FB3-C46CE49E66E5}">
      <dgm:prSet/>
      <dgm:spPr/>
      <dgm:t>
        <a:bodyPr/>
        <a:lstStyle/>
        <a:p>
          <a:endParaRPr lang="it-IT"/>
        </a:p>
      </dgm:t>
    </dgm:pt>
    <dgm:pt modelId="{21C1B6B6-37F0-5F44-8623-6AF25B326299}">
      <dgm:prSet phldrT="[Testo]"/>
      <dgm:spPr/>
      <dgm:t>
        <a:bodyPr/>
        <a:lstStyle/>
        <a:p>
          <a:r>
            <a:rPr lang="it-IT" dirty="0" smtClean="0"/>
            <a:t>Violazione di responsabilità precontrattuale</a:t>
          </a:r>
          <a:endParaRPr lang="it-IT" dirty="0"/>
        </a:p>
      </dgm:t>
    </dgm:pt>
    <dgm:pt modelId="{3896033A-2E49-3A4A-8813-3D2B998752FE}" type="parTrans" cxnId="{B4A59A8C-381A-E741-99A2-6229D291FE67}">
      <dgm:prSet/>
      <dgm:spPr/>
      <dgm:t>
        <a:bodyPr/>
        <a:lstStyle/>
        <a:p>
          <a:endParaRPr lang="it-IT"/>
        </a:p>
      </dgm:t>
    </dgm:pt>
    <dgm:pt modelId="{2EEC1BAB-866C-7345-B8D9-7759BC9698B5}" type="sibTrans" cxnId="{B4A59A8C-381A-E741-99A2-6229D291FE67}">
      <dgm:prSet/>
      <dgm:spPr/>
      <dgm:t>
        <a:bodyPr/>
        <a:lstStyle/>
        <a:p>
          <a:endParaRPr lang="it-IT"/>
        </a:p>
      </dgm:t>
    </dgm:pt>
    <dgm:pt modelId="{980F939B-F88D-AB42-8EAA-3A3967D666A3}">
      <dgm:prSet phldrT="[Testo]"/>
      <dgm:spPr/>
      <dgm:t>
        <a:bodyPr/>
        <a:lstStyle/>
        <a:p>
          <a:r>
            <a:rPr lang="it-IT" dirty="0" smtClean="0"/>
            <a:t>Errato convincimento da parte del cliente sull’effettiva necessità della prestazione</a:t>
          </a:r>
          <a:endParaRPr lang="it-IT" dirty="0"/>
        </a:p>
      </dgm:t>
    </dgm:pt>
    <dgm:pt modelId="{CE32F19D-8F9D-F14D-AF64-BF4CA547E5CD}" type="parTrans" cxnId="{2B84943E-EFCA-4446-9E81-46672C69EC5D}">
      <dgm:prSet/>
      <dgm:spPr/>
      <dgm:t>
        <a:bodyPr/>
        <a:lstStyle/>
        <a:p>
          <a:endParaRPr lang="it-IT"/>
        </a:p>
      </dgm:t>
    </dgm:pt>
    <dgm:pt modelId="{7975FE8D-4A6A-C445-806D-618A56D215FF}" type="sibTrans" cxnId="{2B84943E-EFCA-4446-9E81-46672C69EC5D}">
      <dgm:prSet/>
      <dgm:spPr/>
      <dgm:t>
        <a:bodyPr/>
        <a:lstStyle/>
        <a:p>
          <a:endParaRPr lang="it-IT"/>
        </a:p>
      </dgm:t>
    </dgm:pt>
    <dgm:pt modelId="{AC2C6E74-5C54-BC4B-92AB-7877E7A246B9}">
      <dgm:prSet phldrT="[Testo]"/>
      <dgm:spPr/>
      <dgm:t>
        <a:bodyPr/>
        <a:lstStyle/>
        <a:p>
          <a:r>
            <a:rPr lang="it-IT" dirty="0" smtClean="0"/>
            <a:t>Riflessi di natura deontologica</a:t>
          </a:r>
          <a:endParaRPr lang="it-IT" dirty="0"/>
        </a:p>
      </dgm:t>
    </dgm:pt>
    <dgm:pt modelId="{F2A9CB80-C59E-714B-90D2-D559A4F43C8B}" type="parTrans" cxnId="{B3C2CC69-BE4B-6646-87B5-DE2FF77C31D1}">
      <dgm:prSet/>
      <dgm:spPr/>
      <dgm:t>
        <a:bodyPr/>
        <a:lstStyle/>
        <a:p>
          <a:endParaRPr lang="it-IT"/>
        </a:p>
      </dgm:t>
    </dgm:pt>
    <dgm:pt modelId="{292B2661-D48C-2443-8CBC-C58011F71EE7}" type="sibTrans" cxnId="{B3C2CC69-BE4B-6646-87B5-DE2FF77C31D1}">
      <dgm:prSet/>
      <dgm:spPr/>
      <dgm:t>
        <a:bodyPr/>
        <a:lstStyle/>
        <a:p>
          <a:endParaRPr lang="it-IT"/>
        </a:p>
      </dgm:t>
    </dgm:pt>
    <dgm:pt modelId="{E87CB1D2-A563-4D4B-ABF9-63009C5CCB45}" type="pres">
      <dgm:prSet presAssocID="{C68E141F-E963-3E48-9270-FB83B582F619}" presName="Name0" presStyleCnt="0">
        <dgm:presLayoutVars>
          <dgm:dir/>
          <dgm:animLvl val="lvl"/>
          <dgm:resizeHandles val="exact"/>
        </dgm:presLayoutVars>
      </dgm:prSet>
      <dgm:spPr/>
    </dgm:pt>
    <dgm:pt modelId="{E8FA1C83-5257-2A4C-B43D-27A115588ECC}" type="pres">
      <dgm:prSet presAssocID="{000C2A37-DF2B-044C-9214-463428DC0773}" presName="linNode" presStyleCnt="0"/>
      <dgm:spPr/>
    </dgm:pt>
    <dgm:pt modelId="{6E72F86C-F98E-154F-BCEB-4FB89982A0AB}" type="pres">
      <dgm:prSet presAssocID="{000C2A37-DF2B-044C-9214-463428DC0773}" presName="parentText" presStyleLbl="node1" presStyleIdx="0" presStyleCnt="3">
        <dgm:presLayoutVars>
          <dgm:chMax val="1"/>
          <dgm:bulletEnabled val="1"/>
        </dgm:presLayoutVars>
      </dgm:prSet>
      <dgm:spPr/>
    </dgm:pt>
    <dgm:pt modelId="{BC150ADF-ABAA-5546-8E42-18FA8AE3D272}" type="pres">
      <dgm:prSet presAssocID="{000C2A37-DF2B-044C-9214-463428DC0773}" presName="descendantText" presStyleLbl="alignAccFollowNode1" presStyleIdx="0" presStyleCnt="3">
        <dgm:presLayoutVars>
          <dgm:bulletEnabled val="1"/>
        </dgm:presLayoutVars>
      </dgm:prSet>
      <dgm:spPr/>
      <dgm:t>
        <a:bodyPr/>
        <a:lstStyle/>
        <a:p>
          <a:endParaRPr lang="it-IT"/>
        </a:p>
      </dgm:t>
    </dgm:pt>
    <dgm:pt modelId="{1B4AADA5-ED3A-5A4F-A674-6CF61D393ECD}" type="pres">
      <dgm:prSet presAssocID="{1873805F-7190-9D44-B451-4A3ABAE210A3}" presName="sp" presStyleCnt="0"/>
      <dgm:spPr/>
    </dgm:pt>
    <dgm:pt modelId="{71C638AD-1FA8-854B-9998-1A7D8673BD83}" type="pres">
      <dgm:prSet presAssocID="{7CDC71B1-B833-4442-A2A0-22FA90CA794E}" presName="linNode" presStyleCnt="0"/>
      <dgm:spPr/>
    </dgm:pt>
    <dgm:pt modelId="{550DD15B-298A-2948-BBB8-54CF354DD6CE}" type="pres">
      <dgm:prSet presAssocID="{7CDC71B1-B833-4442-A2A0-22FA90CA794E}" presName="parentText" presStyleLbl="node1" presStyleIdx="1" presStyleCnt="3">
        <dgm:presLayoutVars>
          <dgm:chMax val="1"/>
          <dgm:bulletEnabled val="1"/>
        </dgm:presLayoutVars>
      </dgm:prSet>
      <dgm:spPr/>
    </dgm:pt>
    <dgm:pt modelId="{CA805655-33B5-6D4C-B42F-9CDB0A4E023B}" type="pres">
      <dgm:prSet presAssocID="{7CDC71B1-B833-4442-A2A0-22FA90CA794E}" presName="descendantText" presStyleLbl="alignAccFollowNode1" presStyleIdx="1" presStyleCnt="3">
        <dgm:presLayoutVars>
          <dgm:bulletEnabled val="1"/>
        </dgm:presLayoutVars>
      </dgm:prSet>
      <dgm:spPr/>
      <dgm:t>
        <a:bodyPr/>
        <a:lstStyle/>
        <a:p>
          <a:endParaRPr lang="it-IT"/>
        </a:p>
      </dgm:t>
    </dgm:pt>
    <dgm:pt modelId="{FEE8D6F4-58A9-594F-A0D9-BC13EB19A12A}" type="pres">
      <dgm:prSet presAssocID="{5E6C96F7-212A-BC44-B18A-AC6A1989566B}" presName="sp" presStyleCnt="0"/>
      <dgm:spPr/>
    </dgm:pt>
    <dgm:pt modelId="{5C0AC9FA-B777-8249-85D6-4D766B4142B7}" type="pres">
      <dgm:prSet presAssocID="{6BE125A8-BA6D-C043-B620-EBC71CC62D12}" presName="linNode" presStyleCnt="0"/>
      <dgm:spPr/>
    </dgm:pt>
    <dgm:pt modelId="{C2F0C00E-BA0E-054D-89A7-FF6593751E4A}" type="pres">
      <dgm:prSet presAssocID="{6BE125A8-BA6D-C043-B620-EBC71CC62D12}" presName="parentText" presStyleLbl="node1" presStyleIdx="2" presStyleCnt="3">
        <dgm:presLayoutVars>
          <dgm:chMax val="1"/>
          <dgm:bulletEnabled val="1"/>
        </dgm:presLayoutVars>
      </dgm:prSet>
      <dgm:spPr/>
      <dgm:t>
        <a:bodyPr/>
        <a:lstStyle/>
        <a:p>
          <a:endParaRPr lang="it-IT"/>
        </a:p>
      </dgm:t>
    </dgm:pt>
    <dgm:pt modelId="{7DB1D4B0-9ED3-9E46-8F16-90B09879A038}" type="pres">
      <dgm:prSet presAssocID="{6BE125A8-BA6D-C043-B620-EBC71CC62D12}" presName="descendantText" presStyleLbl="alignAccFollowNode1" presStyleIdx="2" presStyleCnt="3">
        <dgm:presLayoutVars>
          <dgm:bulletEnabled val="1"/>
        </dgm:presLayoutVars>
      </dgm:prSet>
      <dgm:spPr/>
      <dgm:t>
        <a:bodyPr/>
        <a:lstStyle/>
        <a:p>
          <a:endParaRPr lang="it-IT"/>
        </a:p>
      </dgm:t>
    </dgm:pt>
  </dgm:ptLst>
  <dgm:cxnLst>
    <dgm:cxn modelId="{57478E08-C0CF-BB45-98CA-DCA6A638748D}" srcId="{000C2A37-DF2B-044C-9214-463428DC0773}" destId="{47748819-4BCD-C64B-AA5C-5757ADBD000E}" srcOrd="0" destOrd="0" parTransId="{B2CE3050-A7F3-E647-A5D9-ED174DB69D1E}" sibTransId="{4C17575E-32A4-C74D-83AD-ED7D8EE9A806}"/>
    <dgm:cxn modelId="{26956CE1-C01C-AB43-A2C5-0D24E38B965B}" type="presOf" srcId="{0F136F2C-E9EE-4F46-B4E3-BDC624559F4C}" destId="{BC150ADF-ABAA-5546-8E42-18FA8AE3D272}" srcOrd="0" destOrd="1" presId="urn:microsoft.com/office/officeart/2005/8/layout/vList5"/>
    <dgm:cxn modelId="{3CF11270-1C91-A64A-B349-E948778BDEC2}" type="presOf" srcId="{AC2C6E74-5C54-BC4B-92AB-7877E7A246B9}" destId="{CA805655-33B5-6D4C-B42F-9CDB0A4E023B}" srcOrd="0" destOrd="2" presId="urn:microsoft.com/office/officeart/2005/8/layout/vList5"/>
    <dgm:cxn modelId="{48645C95-2BAC-F744-A521-57E8151DD017}" type="presOf" srcId="{BB968895-78E3-534A-AD86-B3C2CF74E910}" destId="{CA805655-33B5-6D4C-B42F-9CDB0A4E023B}" srcOrd="0" destOrd="1" presId="urn:microsoft.com/office/officeart/2005/8/layout/vList5"/>
    <dgm:cxn modelId="{ECC99867-184F-1A42-9FB3-C46CE49E66E5}" srcId="{C68E141F-E963-3E48-9270-FB83B582F619}" destId="{6BE125A8-BA6D-C043-B620-EBC71CC62D12}" srcOrd="2" destOrd="0" parTransId="{3D3E377A-F4F3-944A-834E-849F3D161C89}" sibTransId="{ACDE55DE-928B-2548-A8FE-7E61B5525B3C}"/>
    <dgm:cxn modelId="{333E8E69-817D-1540-A299-41316573BAD0}" type="presOf" srcId="{000C2A37-DF2B-044C-9214-463428DC0773}" destId="{6E72F86C-F98E-154F-BCEB-4FB89982A0AB}" srcOrd="0" destOrd="0" presId="urn:microsoft.com/office/officeart/2005/8/layout/vList5"/>
    <dgm:cxn modelId="{0BDC437F-13EC-664A-8948-F841B040A629}" type="presOf" srcId="{21C1B6B6-37F0-5F44-8623-6AF25B326299}" destId="{7DB1D4B0-9ED3-9E46-8F16-90B09879A038}" srcOrd="0" destOrd="0" presId="urn:microsoft.com/office/officeart/2005/8/layout/vList5"/>
    <dgm:cxn modelId="{B8653977-003B-7A4F-B3E5-A682B8C6C6BB}" srcId="{C68E141F-E963-3E48-9270-FB83B582F619}" destId="{000C2A37-DF2B-044C-9214-463428DC0773}" srcOrd="0" destOrd="0" parTransId="{B46969FF-0CB4-C343-B10A-4B797EC6E0D0}" sibTransId="{1873805F-7190-9D44-B451-4A3ABAE210A3}"/>
    <dgm:cxn modelId="{1FF7E952-A287-2E43-8AA8-0C2924425132}" type="presOf" srcId="{7B8C2D89-C3DA-4540-982E-78BE224DAB50}" destId="{CA805655-33B5-6D4C-B42F-9CDB0A4E023B}" srcOrd="0" destOrd="0" presId="urn:microsoft.com/office/officeart/2005/8/layout/vList5"/>
    <dgm:cxn modelId="{62CEAFEC-FDD9-9749-AF02-44F87037E05B}" type="presOf" srcId="{7CDC71B1-B833-4442-A2A0-22FA90CA794E}" destId="{550DD15B-298A-2948-BBB8-54CF354DD6CE}" srcOrd="0" destOrd="0" presId="urn:microsoft.com/office/officeart/2005/8/layout/vList5"/>
    <dgm:cxn modelId="{CAD36A88-FBDE-5647-8059-5A49B4B86727}" srcId="{000C2A37-DF2B-044C-9214-463428DC0773}" destId="{0F136F2C-E9EE-4F46-B4E3-BDC624559F4C}" srcOrd="1" destOrd="0" parTransId="{09DA4A40-DAFB-FD44-BF1C-9ECA8DBA2DF8}" sibTransId="{2523335A-3BC7-F14A-B7DD-DCA0B8D18EA0}"/>
    <dgm:cxn modelId="{A793536E-E671-CE40-A637-CDDE54864B4D}" srcId="{C68E141F-E963-3E48-9270-FB83B582F619}" destId="{7CDC71B1-B833-4442-A2A0-22FA90CA794E}" srcOrd="1" destOrd="0" parTransId="{DD8AFCAF-52AD-F24D-BDC1-3CE0D86D5DDA}" sibTransId="{5E6C96F7-212A-BC44-B18A-AC6A1989566B}"/>
    <dgm:cxn modelId="{36CFF2EC-66E2-364F-BC73-C590F548DB7D}" type="presOf" srcId="{C68E141F-E963-3E48-9270-FB83B582F619}" destId="{E87CB1D2-A563-4D4B-ABF9-63009C5CCB45}" srcOrd="0" destOrd="0" presId="urn:microsoft.com/office/officeart/2005/8/layout/vList5"/>
    <dgm:cxn modelId="{3DF4E853-A96D-B14C-83A5-8026B481AFA4}" type="presOf" srcId="{980F939B-F88D-AB42-8EAA-3A3967D666A3}" destId="{7DB1D4B0-9ED3-9E46-8F16-90B09879A038}" srcOrd="0" destOrd="1" presId="urn:microsoft.com/office/officeart/2005/8/layout/vList5"/>
    <dgm:cxn modelId="{57AEB937-0B9D-2649-AADB-278961E32878}" type="presOf" srcId="{47748819-4BCD-C64B-AA5C-5757ADBD000E}" destId="{BC150ADF-ABAA-5546-8E42-18FA8AE3D272}" srcOrd="0" destOrd="0" presId="urn:microsoft.com/office/officeart/2005/8/layout/vList5"/>
    <dgm:cxn modelId="{B3C2CC69-BE4B-6646-87B5-DE2FF77C31D1}" srcId="{7CDC71B1-B833-4442-A2A0-22FA90CA794E}" destId="{AC2C6E74-5C54-BC4B-92AB-7877E7A246B9}" srcOrd="2" destOrd="0" parTransId="{F2A9CB80-C59E-714B-90D2-D559A4F43C8B}" sibTransId="{292B2661-D48C-2443-8CBC-C58011F71EE7}"/>
    <dgm:cxn modelId="{42144235-6038-C74D-828E-7167A08B3240}" srcId="{7CDC71B1-B833-4442-A2A0-22FA90CA794E}" destId="{BB968895-78E3-534A-AD86-B3C2CF74E910}" srcOrd="1" destOrd="0" parTransId="{310FA5BA-614B-4249-B2AE-E6351533AA35}" sibTransId="{0303C17C-E54A-EB48-A076-CDA9ECDAA4BA}"/>
    <dgm:cxn modelId="{35FB9A3D-FC15-014C-933B-0DF2CB3638EA}" type="presOf" srcId="{6BE125A8-BA6D-C043-B620-EBC71CC62D12}" destId="{C2F0C00E-BA0E-054D-89A7-FF6593751E4A}" srcOrd="0" destOrd="0" presId="urn:microsoft.com/office/officeart/2005/8/layout/vList5"/>
    <dgm:cxn modelId="{2B84943E-EFCA-4446-9E81-46672C69EC5D}" srcId="{6BE125A8-BA6D-C043-B620-EBC71CC62D12}" destId="{980F939B-F88D-AB42-8EAA-3A3967D666A3}" srcOrd="1" destOrd="0" parTransId="{CE32F19D-8F9D-F14D-AF64-BF4CA547E5CD}" sibTransId="{7975FE8D-4A6A-C445-806D-618A56D215FF}"/>
    <dgm:cxn modelId="{673FD359-DF62-0D45-AB1B-8A6DE5E35CEF}" srcId="{7CDC71B1-B833-4442-A2A0-22FA90CA794E}" destId="{7B8C2D89-C3DA-4540-982E-78BE224DAB50}" srcOrd="0" destOrd="0" parTransId="{33136697-2404-B745-934D-0909E9FD475B}" sibTransId="{9C9181D8-7AC8-E94A-ABAB-3F7CF1B2DD8C}"/>
    <dgm:cxn modelId="{B4A59A8C-381A-E741-99A2-6229D291FE67}" srcId="{6BE125A8-BA6D-C043-B620-EBC71CC62D12}" destId="{21C1B6B6-37F0-5F44-8623-6AF25B326299}" srcOrd="0" destOrd="0" parTransId="{3896033A-2E49-3A4A-8813-3D2B998752FE}" sibTransId="{2EEC1BAB-866C-7345-B8D9-7759BC9698B5}"/>
    <dgm:cxn modelId="{40552E0C-6EFF-CA47-B697-A5B5B7AEEC25}" type="presParOf" srcId="{E87CB1D2-A563-4D4B-ABF9-63009C5CCB45}" destId="{E8FA1C83-5257-2A4C-B43D-27A115588ECC}" srcOrd="0" destOrd="0" presId="urn:microsoft.com/office/officeart/2005/8/layout/vList5"/>
    <dgm:cxn modelId="{87B03891-15B1-DF48-A0F2-F893EA9E5D80}" type="presParOf" srcId="{E8FA1C83-5257-2A4C-B43D-27A115588ECC}" destId="{6E72F86C-F98E-154F-BCEB-4FB89982A0AB}" srcOrd="0" destOrd="0" presId="urn:microsoft.com/office/officeart/2005/8/layout/vList5"/>
    <dgm:cxn modelId="{CDB6F0CF-FD08-F443-B6C0-411C6983CD41}" type="presParOf" srcId="{E8FA1C83-5257-2A4C-B43D-27A115588ECC}" destId="{BC150ADF-ABAA-5546-8E42-18FA8AE3D272}" srcOrd="1" destOrd="0" presId="urn:microsoft.com/office/officeart/2005/8/layout/vList5"/>
    <dgm:cxn modelId="{0E0C521F-6019-7B4F-81B2-FA7CF260B108}" type="presParOf" srcId="{E87CB1D2-A563-4D4B-ABF9-63009C5CCB45}" destId="{1B4AADA5-ED3A-5A4F-A674-6CF61D393ECD}" srcOrd="1" destOrd="0" presId="urn:microsoft.com/office/officeart/2005/8/layout/vList5"/>
    <dgm:cxn modelId="{25A224FE-16D4-6A46-B607-AC71D6BCCB77}" type="presParOf" srcId="{E87CB1D2-A563-4D4B-ABF9-63009C5CCB45}" destId="{71C638AD-1FA8-854B-9998-1A7D8673BD83}" srcOrd="2" destOrd="0" presId="urn:microsoft.com/office/officeart/2005/8/layout/vList5"/>
    <dgm:cxn modelId="{FF35D92F-F760-3B48-8D61-0A27569F21C7}" type="presParOf" srcId="{71C638AD-1FA8-854B-9998-1A7D8673BD83}" destId="{550DD15B-298A-2948-BBB8-54CF354DD6CE}" srcOrd="0" destOrd="0" presId="urn:microsoft.com/office/officeart/2005/8/layout/vList5"/>
    <dgm:cxn modelId="{6036E729-9D30-DC4B-BE93-2797143F60EA}" type="presParOf" srcId="{71C638AD-1FA8-854B-9998-1A7D8673BD83}" destId="{CA805655-33B5-6D4C-B42F-9CDB0A4E023B}" srcOrd="1" destOrd="0" presId="urn:microsoft.com/office/officeart/2005/8/layout/vList5"/>
    <dgm:cxn modelId="{5D559DA8-0807-674E-ABAB-3864BFA68EDB}" type="presParOf" srcId="{E87CB1D2-A563-4D4B-ABF9-63009C5CCB45}" destId="{FEE8D6F4-58A9-594F-A0D9-BC13EB19A12A}" srcOrd="3" destOrd="0" presId="urn:microsoft.com/office/officeart/2005/8/layout/vList5"/>
    <dgm:cxn modelId="{16DA0F70-CF68-E842-A7D8-925342BCD24A}" type="presParOf" srcId="{E87CB1D2-A563-4D4B-ABF9-63009C5CCB45}" destId="{5C0AC9FA-B777-8249-85D6-4D766B4142B7}" srcOrd="4" destOrd="0" presId="urn:microsoft.com/office/officeart/2005/8/layout/vList5"/>
    <dgm:cxn modelId="{0E8D538E-E35A-D245-B45E-FD8E6E43607F}" type="presParOf" srcId="{5C0AC9FA-B777-8249-85D6-4D766B4142B7}" destId="{C2F0C00E-BA0E-054D-89A7-FF6593751E4A}" srcOrd="0" destOrd="0" presId="urn:microsoft.com/office/officeart/2005/8/layout/vList5"/>
    <dgm:cxn modelId="{6D4FED85-96F2-2444-89A1-6067FAB34CD2}" type="presParOf" srcId="{5C0AC9FA-B777-8249-85D6-4D766B4142B7}" destId="{7DB1D4B0-9ED3-9E46-8F16-90B09879A038}"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2EA02E-7CBE-F240-A3A6-F1F69DF410CA}">
      <dsp:nvSpPr>
        <dsp:cNvPr id="0" name=""/>
        <dsp:cNvSpPr/>
      </dsp:nvSpPr>
      <dsp:spPr>
        <a:xfrm rot="5400000">
          <a:off x="624275" y="1521324"/>
          <a:ext cx="1345480" cy="1531782"/>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outerShdw blurRad="38100" dist="381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7D3A04B-0B79-9944-AAC7-A901FFA47B5A}">
      <dsp:nvSpPr>
        <dsp:cNvPr id="0" name=""/>
        <dsp:cNvSpPr/>
      </dsp:nvSpPr>
      <dsp:spPr>
        <a:xfrm>
          <a:off x="267804" y="29832"/>
          <a:ext cx="2264997" cy="1585424"/>
        </a:xfrm>
        <a:prstGeom prst="roundRect">
          <a:avLst>
            <a:gd name="adj" fmla="val 16670"/>
          </a:avLst>
        </a:prstGeom>
        <a:gradFill rotWithShape="0">
          <a:gsLst>
            <a:gs pos="0">
              <a:schemeClr val="accent1">
                <a:hueOff val="0"/>
                <a:satOff val="0"/>
                <a:lumOff val="0"/>
                <a:alphaOff val="0"/>
                <a:tint val="83000"/>
                <a:shade val="100000"/>
                <a:alpha val="100000"/>
                <a:hueMod val="100000"/>
                <a:satMod val="220000"/>
                <a:lumMod val="90000"/>
              </a:schemeClr>
            </a:gs>
            <a:gs pos="76000">
              <a:schemeClr val="accent1">
                <a:hueOff val="0"/>
                <a:satOff val="0"/>
                <a:lumOff val="0"/>
                <a:alphaOff val="0"/>
                <a:shade val="100000"/>
              </a:schemeClr>
            </a:gs>
            <a:gs pos="100000">
              <a:schemeClr val="accent1">
                <a:hueOff val="0"/>
                <a:satOff val="0"/>
                <a:lumOff val="0"/>
                <a:alphaOff val="0"/>
                <a:shade val="93000"/>
                <a:alpha val="100000"/>
                <a:satMod val="100000"/>
                <a:lumMod val="93000"/>
              </a:schemeClr>
            </a:gs>
          </a:gsLst>
          <a:path path="circle">
            <a:fillToRect l="15000" t="15000" r="100000" b="100000"/>
          </a:path>
        </a:gradFill>
        <a:ln>
          <a:noFill/>
        </a:ln>
        <a:effectLst>
          <a:outerShdw blurRad="381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it-IT" sz="2900" kern="1200" dirty="0" smtClean="0"/>
            <a:t>Preventivo di massima</a:t>
          </a:r>
          <a:endParaRPr lang="it-IT" sz="2900" kern="1200" dirty="0"/>
        </a:p>
      </dsp:txBody>
      <dsp:txXfrm>
        <a:off x="345212" y="107240"/>
        <a:ext cx="2110181" cy="1430608"/>
      </dsp:txXfrm>
    </dsp:sp>
    <dsp:sp modelId="{AE0746C2-4DEC-6E47-937A-278524776377}">
      <dsp:nvSpPr>
        <dsp:cNvPr id="0" name=""/>
        <dsp:cNvSpPr/>
      </dsp:nvSpPr>
      <dsp:spPr>
        <a:xfrm>
          <a:off x="2736215" y="219135"/>
          <a:ext cx="3704314" cy="12814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171450" lvl="1" indent="-171450" algn="l" defTabSz="844550">
            <a:lnSpc>
              <a:spcPct val="90000"/>
            </a:lnSpc>
            <a:spcBef>
              <a:spcPct val="0"/>
            </a:spcBef>
            <a:spcAft>
              <a:spcPct val="15000"/>
            </a:spcAft>
            <a:buChar char="••"/>
          </a:pPr>
          <a:r>
            <a:rPr lang="it-IT" sz="1900" kern="1200" dirty="0" smtClean="0"/>
            <a:t>Articolato per singole prestazioni</a:t>
          </a:r>
          <a:endParaRPr lang="it-IT" sz="1900" kern="1200" dirty="0"/>
        </a:p>
      </dsp:txBody>
      <dsp:txXfrm>
        <a:off x="2736215" y="219135"/>
        <a:ext cx="3704314" cy="1281410"/>
      </dsp:txXfrm>
    </dsp:sp>
    <dsp:sp modelId="{28F56B53-71A1-C44A-9196-49B4500D4D54}">
      <dsp:nvSpPr>
        <dsp:cNvPr id="0" name=""/>
        <dsp:cNvSpPr/>
      </dsp:nvSpPr>
      <dsp:spPr>
        <a:xfrm rot="5400000">
          <a:off x="2995871" y="3302279"/>
          <a:ext cx="1345480" cy="1531782"/>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outerShdw blurRad="38100" dist="381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0988766-E1C2-E84D-AC25-6140D1922363}">
      <dsp:nvSpPr>
        <dsp:cNvPr id="0" name=""/>
        <dsp:cNvSpPr/>
      </dsp:nvSpPr>
      <dsp:spPr>
        <a:xfrm>
          <a:off x="2639401" y="1810787"/>
          <a:ext cx="2264997" cy="1585424"/>
        </a:xfrm>
        <a:prstGeom prst="roundRect">
          <a:avLst>
            <a:gd name="adj" fmla="val 16670"/>
          </a:avLst>
        </a:prstGeom>
        <a:gradFill rotWithShape="0">
          <a:gsLst>
            <a:gs pos="0">
              <a:schemeClr val="accent1">
                <a:hueOff val="0"/>
                <a:satOff val="0"/>
                <a:lumOff val="0"/>
                <a:alphaOff val="0"/>
                <a:tint val="83000"/>
                <a:shade val="100000"/>
                <a:alpha val="100000"/>
                <a:hueMod val="100000"/>
                <a:satMod val="220000"/>
                <a:lumMod val="90000"/>
              </a:schemeClr>
            </a:gs>
            <a:gs pos="76000">
              <a:schemeClr val="accent1">
                <a:hueOff val="0"/>
                <a:satOff val="0"/>
                <a:lumOff val="0"/>
                <a:alphaOff val="0"/>
                <a:shade val="100000"/>
              </a:schemeClr>
            </a:gs>
            <a:gs pos="100000">
              <a:schemeClr val="accent1">
                <a:hueOff val="0"/>
                <a:satOff val="0"/>
                <a:lumOff val="0"/>
                <a:alphaOff val="0"/>
                <a:shade val="93000"/>
                <a:alpha val="100000"/>
                <a:satMod val="100000"/>
                <a:lumMod val="93000"/>
              </a:schemeClr>
            </a:gs>
          </a:gsLst>
          <a:path path="circle">
            <a:fillToRect l="15000" t="15000" r="100000" b="100000"/>
          </a:path>
        </a:gradFill>
        <a:ln>
          <a:noFill/>
        </a:ln>
        <a:effectLst>
          <a:outerShdw blurRad="381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it-IT" sz="2900" kern="1200" dirty="0" smtClean="0"/>
            <a:t>Informativa sul grado di complessità</a:t>
          </a:r>
          <a:endParaRPr lang="it-IT" sz="2900" kern="1200" dirty="0"/>
        </a:p>
      </dsp:txBody>
      <dsp:txXfrm>
        <a:off x="2716809" y="1888195"/>
        <a:ext cx="2110181" cy="1430608"/>
      </dsp:txXfrm>
    </dsp:sp>
    <dsp:sp modelId="{F6A39426-9EAA-AB48-B57D-2B510EE7A2B0}">
      <dsp:nvSpPr>
        <dsp:cNvPr id="0" name=""/>
        <dsp:cNvSpPr/>
      </dsp:nvSpPr>
      <dsp:spPr>
        <a:xfrm>
          <a:off x="4904398" y="1961994"/>
          <a:ext cx="1647343" cy="12814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171450" lvl="1" indent="-171450" algn="l" defTabSz="844550">
            <a:lnSpc>
              <a:spcPct val="90000"/>
            </a:lnSpc>
            <a:spcBef>
              <a:spcPct val="0"/>
            </a:spcBef>
            <a:spcAft>
              <a:spcPct val="15000"/>
            </a:spcAft>
            <a:buChar char="••"/>
          </a:pPr>
          <a:r>
            <a:rPr lang="it-IT" sz="1900" kern="1200" dirty="0" smtClean="0">
              <a:sym typeface="Wingdings"/>
            </a:rPr>
            <a:t></a:t>
          </a:r>
          <a:r>
            <a:rPr lang="it-IT" sz="1900" kern="1200" dirty="0" smtClean="0"/>
            <a:t>Consenso informato</a:t>
          </a:r>
          <a:endParaRPr lang="it-IT" sz="1900" kern="1200" dirty="0"/>
        </a:p>
      </dsp:txBody>
      <dsp:txXfrm>
        <a:off x="4904398" y="1961994"/>
        <a:ext cx="1647343" cy="1281410"/>
      </dsp:txXfrm>
    </dsp:sp>
    <dsp:sp modelId="{23862BE3-F816-E548-A555-012FFDFCC1EF}">
      <dsp:nvSpPr>
        <dsp:cNvPr id="0" name=""/>
        <dsp:cNvSpPr/>
      </dsp:nvSpPr>
      <dsp:spPr>
        <a:xfrm>
          <a:off x="5010998" y="3591742"/>
          <a:ext cx="2264997" cy="1585424"/>
        </a:xfrm>
        <a:prstGeom prst="roundRect">
          <a:avLst>
            <a:gd name="adj" fmla="val 16670"/>
          </a:avLst>
        </a:prstGeom>
        <a:gradFill rotWithShape="0">
          <a:gsLst>
            <a:gs pos="0">
              <a:schemeClr val="accent1">
                <a:hueOff val="0"/>
                <a:satOff val="0"/>
                <a:lumOff val="0"/>
                <a:alphaOff val="0"/>
                <a:tint val="83000"/>
                <a:shade val="100000"/>
                <a:alpha val="100000"/>
                <a:hueMod val="100000"/>
                <a:satMod val="220000"/>
                <a:lumMod val="90000"/>
              </a:schemeClr>
            </a:gs>
            <a:gs pos="76000">
              <a:schemeClr val="accent1">
                <a:hueOff val="0"/>
                <a:satOff val="0"/>
                <a:lumOff val="0"/>
                <a:alphaOff val="0"/>
                <a:shade val="100000"/>
              </a:schemeClr>
            </a:gs>
            <a:gs pos="100000">
              <a:schemeClr val="accent1">
                <a:hueOff val="0"/>
                <a:satOff val="0"/>
                <a:lumOff val="0"/>
                <a:alphaOff val="0"/>
                <a:shade val="93000"/>
                <a:alpha val="100000"/>
                <a:satMod val="100000"/>
                <a:lumMod val="93000"/>
              </a:schemeClr>
            </a:gs>
          </a:gsLst>
          <a:path path="circle">
            <a:fillToRect l="15000" t="15000" r="100000" b="100000"/>
          </a:path>
        </a:gradFill>
        <a:ln>
          <a:noFill/>
        </a:ln>
        <a:effectLst>
          <a:outerShdw blurRad="381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it-IT" sz="2900" kern="1200" dirty="0" smtClean="0"/>
            <a:t>Incarico </a:t>
          </a:r>
          <a:endParaRPr lang="it-IT" sz="2900" kern="1200" dirty="0"/>
        </a:p>
      </dsp:txBody>
      <dsp:txXfrm>
        <a:off x="5088406" y="3669150"/>
        <a:ext cx="2110181" cy="14306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150ADF-ABAA-5546-8E42-18FA8AE3D272}">
      <dsp:nvSpPr>
        <dsp:cNvPr id="0" name=""/>
        <dsp:cNvSpPr/>
      </dsp:nvSpPr>
      <dsp:spPr>
        <a:xfrm rot="5400000">
          <a:off x="4453657" y="-1566297"/>
          <a:ext cx="1352252" cy="4828032"/>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it-IT" sz="1800" kern="1200" dirty="0" smtClean="0"/>
            <a:t>Non è prescritta l’accettazione espressa</a:t>
          </a:r>
          <a:endParaRPr lang="it-IT" sz="1800" kern="1200" dirty="0"/>
        </a:p>
        <a:p>
          <a:pPr marL="171450" lvl="1" indent="-171450" algn="l" defTabSz="800100">
            <a:lnSpc>
              <a:spcPct val="90000"/>
            </a:lnSpc>
            <a:spcBef>
              <a:spcPct val="0"/>
            </a:spcBef>
            <a:spcAft>
              <a:spcPct val="15000"/>
            </a:spcAft>
            <a:buChar char="••"/>
          </a:pPr>
          <a:r>
            <a:rPr lang="it-IT" sz="1800" kern="1200" dirty="0" smtClean="0"/>
            <a:t>Natura della comunicazione del preventivo ?</a:t>
          </a:r>
          <a:endParaRPr lang="it-IT" sz="1800" kern="1200" dirty="0"/>
        </a:p>
      </dsp:txBody>
      <dsp:txXfrm rot="-5400000">
        <a:off x="2715767" y="237605"/>
        <a:ext cx="4762020" cy="1220228"/>
      </dsp:txXfrm>
    </dsp:sp>
    <dsp:sp modelId="{6E72F86C-F98E-154F-BCEB-4FB89982A0AB}">
      <dsp:nvSpPr>
        <dsp:cNvPr id="0" name=""/>
        <dsp:cNvSpPr/>
      </dsp:nvSpPr>
      <dsp:spPr>
        <a:xfrm>
          <a:off x="0" y="2561"/>
          <a:ext cx="2715768" cy="1690315"/>
        </a:xfrm>
        <a:prstGeom prst="roundRect">
          <a:avLst/>
        </a:prstGeom>
        <a:gradFill rotWithShape="0">
          <a:gsLst>
            <a:gs pos="0">
              <a:schemeClr val="accent1">
                <a:hueOff val="0"/>
                <a:satOff val="0"/>
                <a:lumOff val="0"/>
                <a:alphaOff val="0"/>
                <a:tint val="83000"/>
                <a:shade val="100000"/>
                <a:alpha val="100000"/>
                <a:hueMod val="100000"/>
                <a:satMod val="220000"/>
                <a:lumMod val="90000"/>
              </a:schemeClr>
            </a:gs>
            <a:gs pos="76000">
              <a:schemeClr val="accent1">
                <a:hueOff val="0"/>
                <a:satOff val="0"/>
                <a:lumOff val="0"/>
                <a:alphaOff val="0"/>
                <a:shade val="100000"/>
              </a:schemeClr>
            </a:gs>
            <a:gs pos="100000">
              <a:schemeClr val="accent1">
                <a:hueOff val="0"/>
                <a:satOff val="0"/>
                <a:lumOff val="0"/>
                <a:alphaOff val="0"/>
                <a:shade val="93000"/>
                <a:alpha val="100000"/>
                <a:satMod val="100000"/>
                <a:lumMod val="93000"/>
              </a:schemeClr>
            </a:gs>
          </a:gsLst>
          <a:path path="circle">
            <a:fillToRect l="15000" t="15000" r="100000" b="100000"/>
          </a:path>
        </a:gradFill>
        <a:ln>
          <a:noFill/>
        </a:ln>
        <a:effectLst>
          <a:outerShdw blurRad="381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it-IT" sz="2500" kern="1200" dirty="0" smtClean="0"/>
            <a:t>Forma ed accettazione</a:t>
          </a:r>
          <a:endParaRPr lang="it-IT" sz="2500" kern="1200" dirty="0"/>
        </a:p>
      </dsp:txBody>
      <dsp:txXfrm>
        <a:off x="82514" y="85075"/>
        <a:ext cx="2550740" cy="1525287"/>
      </dsp:txXfrm>
    </dsp:sp>
    <dsp:sp modelId="{CA805655-33B5-6D4C-B42F-9CDB0A4E023B}">
      <dsp:nvSpPr>
        <dsp:cNvPr id="0" name=""/>
        <dsp:cNvSpPr/>
      </dsp:nvSpPr>
      <dsp:spPr>
        <a:xfrm rot="5400000">
          <a:off x="4453657" y="208533"/>
          <a:ext cx="1352252" cy="4828032"/>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it-IT" sz="1800" kern="1200" dirty="0" smtClean="0"/>
            <a:t>Non sono previste sanzioni né amministrative né civilistiche</a:t>
          </a:r>
          <a:endParaRPr lang="it-IT" sz="1800" kern="1200" dirty="0"/>
        </a:p>
        <a:p>
          <a:pPr marL="171450" lvl="1" indent="-171450" algn="l" defTabSz="800100">
            <a:lnSpc>
              <a:spcPct val="90000"/>
            </a:lnSpc>
            <a:spcBef>
              <a:spcPct val="0"/>
            </a:spcBef>
            <a:spcAft>
              <a:spcPct val="15000"/>
            </a:spcAft>
            <a:buChar char="••"/>
          </a:pPr>
          <a:r>
            <a:rPr lang="it-IT" sz="1800" kern="1200" dirty="0" smtClean="0"/>
            <a:t>Elemento di valutazione negativa per il giudice</a:t>
          </a:r>
          <a:endParaRPr lang="it-IT" sz="1800" kern="1200" dirty="0"/>
        </a:p>
        <a:p>
          <a:pPr marL="171450" lvl="1" indent="-171450" algn="l" defTabSz="800100">
            <a:lnSpc>
              <a:spcPct val="90000"/>
            </a:lnSpc>
            <a:spcBef>
              <a:spcPct val="0"/>
            </a:spcBef>
            <a:spcAft>
              <a:spcPct val="15000"/>
            </a:spcAft>
            <a:buChar char="••"/>
          </a:pPr>
          <a:r>
            <a:rPr lang="it-IT" sz="1800" kern="1200" dirty="0" smtClean="0"/>
            <a:t>Riflessi di natura deontologica</a:t>
          </a:r>
          <a:endParaRPr lang="it-IT" sz="1800" kern="1200" dirty="0"/>
        </a:p>
      </dsp:txBody>
      <dsp:txXfrm rot="-5400000">
        <a:off x="2715767" y="2012435"/>
        <a:ext cx="4762020" cy="1220228"/>
      </dsp:txXfrm>
    </dsp:sp>
    <dsp:sp modelId="{550DD15B-298A-2948-BBB8-54CF354DD6CE}">
      <dsp:nvSpPr>
        <dsp:cNvPr id="0" name=""/>
        <dsp:cNvSpPr/>
      </dsp:nvSpPr>
      <dsp:spPr>
        <a:xfrm>
          <a:off x="0" y="1777392"/>
          <a:ext cx="2715768" cy="1690315"/>
        </a:xfrm>
        <a:prstGeom prst="roundRect">
          <a:avLst/>
        </a:prstGeom>
        <a:gradFill rotWithShape="0">
          <a:gsLst>
            <a:gs pos="0">
              <a:schemeClr val="accent1">
                <a:hueOff val="0"/>
                <a:satOff val="0"/>
                <a:lumOff val="0"/>
                <a:alphaOff val="0"/>
                <a:tint val="83000"/>
                <a:shade val="100000"/>
                <a:alpha val="100000"/>
                <a:hueMod val="100000"/>
                <a:satMod val="220000"/>
                <a:lumMod val="90000"/>
              </a:schemeClr>
            </a:gs>
            <a:gs pos="76000">
              <a:schemeClr val="accent1">
                <a:hueOff val="0"/>
                <a:satOff val="0"/>
                <a:lumOff val="0"/>
                <a:alphaOff val="0"/>
                <a:shade val="100000"/>
              </a:schemeClr>
            </a:gs>
            <a:gs pos="100000">
              <a:schemeClr val="accent1">
                <a:hueOff val="0"/>
                <a:satOff val="0"/>
                <a:lumOff val="0"/>
                <a:alphaOff val="0"/>
                <a:shade val="93000"/>
                <a:alpha val="100000"/>
                <a:satMod val="100000"/>
                <a:lumMod val="93000"/>
              </a:schemeClr>
            </a:gs>
          </a:gsLst>
          <a:path path="circle">
            <a:fillToRect l="15000" t="15000" r="100000" b="100000"/>
          </a:path>
        </a:gradFill>
        <a:ln>
          <a:noFill/>
        </a:ln>
        <a:effectLst>
          <a:outerShdw blurRad="381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it-IT" sz="2500" kern="1200" dirty="0" smtClean="0"/>
            <a:t>Mancata consegna del preventivo</a:t>
          </a:r>
          <a:endParaRPr lang="it-IT" sz="2500" kern="1200" dirty="0"/>
        </a:p>
      </dsp:txBody>
      <dsp:txXfrm>
        <a:off x="82514" y="1859906"/>
        <a:ext cx="2550740" cy="1525287"/>
      </dsp:txXfrm>
    </dsp:sp>
    <dsp:sp modelId="{7DB1D4B0-9ED3-9E46-8F16-90B09879A038}">
      <dsp:nvSpPr>
        <dsp:cNvPr id="0" name=""/>
        <dsp:cNvSpPr/>
      </dsp:nvSpPr>
      <dsp:spPr>
        <a:xfrm rot="5400000">
          <a:off x="4453657" y="1983365"/>
          <a:ext cx="1352252" cy="4828032"/>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it-IT" sz="1800" kern="1200" dirty="0" smtClean="0"/>
            <a:t>Violazione di responsabilità precontrattuale</a:t>
          </a:r>
          <a:endParaRPr lang="it-IT" sz="1800" kern="1200" dirty="0"/>
        </a:p>
        <a:p>
          <a:pPr marL="171450" lvl="1" indent="-171450" algn="l" defTabSz="800100">
            <a:lnSpc>
              <a:spcPct val="90000"/>
            </a:lnSpc>
            <a:spcBef>
              <a:spcPct val="0"/>
            </a:spcBef>
            <a:spcAft>
              <a:spcPct val="15000"/>
            </a:spcAft>
            <a:buChar char="••"/>
          </a:pPr>
          <a:r>
            <a:rPr lang="it-IT" sz="1800" kern="1200" dirty="0" smtClean="0"/>
            <a:t>Errato convincimento da parte del cliente sull’effettiva necessità della prestazione</a:t>
          </a:r>
          <a:endParaRPr lang="it-IT" sz="1800" kern="1200" dirty="0"/>
        </a:p>
      </dsp:txBody>
      <dsp:txXfrm rot="-5400000">
        <a:off x="2715767" y="3787267"/>
        <a:ext cx="4762020" cy="1220228"/>
      </dsp:txXfrm>
    </dsp:sp>
    <dsp:sp modelId="{C2F0C00E-BA0E-054D-89A7-FF6593751E4A}">
      <dsp:nvSpPr>
        <dsp:cNvPr id="0" name=""/>
        <dsp:cNvSpPr/>
      </dsp:nvSpPr>
      <dsp:spPr>
        <a:xfrm>
          <a:off x="0" y="3552223"/>
          <a:ext cx="2715768" cy="1690315"/>
        </a:xfrm>
        <a:prstGeom prst="roundRect">
          <a:avLst/>
        </a:prstGeom>
        <a:gradFill rotWithShape="0">
          <a:gsLst>
            <a:gs pos="0">
              <a:schemeClr val="accent1">
                <a:hueOff val="0"/>
                <a:satOff val="0"/>
                <a:lumOff val="0"/>
                <a:alphaOff val="0"/>
                <a:tint val="83000"/>
                <a:shade val="100000"/>
                <a:alpha val="100000"/>
                <a:hueMod val="100000"/>
                <a:satMod val="220000"/>
                <a:lumMod val="90000"/>
              </a:schemeClr>
            </a:gs>
            <a:gs pos="76000">
              <a:schemeClr val="accent1">
                <a:hueOff val="0"/>
                <a:satOff val="0"/>
                <a:lumOff val="0"/>
                <a:alphaOff val="0"/>
                <a:shade val="100000"/>
              </a:schemeClr>
            </a:gs>
            <a:gs pos="100000">
              <a:schemeClr val="accent1">
                <a:hueOff val="0"/>
                <a:satOff val="0"/>
                <a:lumOff val="0"/>
                <a:alphaOff val="0"/>
                <a:shade val="93000"/>
                <a:alpha val="100000"/>
                <a:satMod val="100000"/>
                <a:lumMod val="93000"/>
              </a:schemeClr>
            </a:gs>
          </a:gsLst>
          <a:path path="circle">
            <a:fillToRect l="15000" t="15000" r="100000" b="100000"/>
          </a:path>
        </a:gradFill>
        <a:ln>
          <a:noFill/>
        </a:ln>
        <a:effectLst>
          <a:outerShdw blurRad="381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it-IT" sz="2500" kern="1200" dirty="0" smtClean="0"/>
            <a:t>Omessa informativa sul grado di complessità</a:t>
          </a:r>
          <a:endParaRPr lang="it-IT" sz="2500" kern="1200" dirty="0"/>
        </a:p>
      </dsp:txBody>
      <dsp:txXfrm>
        <a:off x="82514" y="3634737"/>
        <a:ext cx="2550740" cy="1525287"/>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673FFCC1-8E10-4FA4-BB79-8D4D11718912}" type="datetimeFigureOut">
              <a:rPr lang="it-IT" smtClean="0"/>
              <a:t>13/01/18</a:t>
            </a:fld>
            <a:endParaRPr lang="it-IT"/>
          </a:p>
        </p:txBody>
      </p:sp>
      <p:sp>
        <p:nvSpPr>
          <p:cNvPr id="4" name="Segnaposto piè di pagina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7A5C4C94-FC32-4D7C-BA81-BFC0EDA42F40}" type="slidenum">
              <a:rPr lang="it-IT" smtClean="0"/>
              <a:t>‹n.›</a:t>
            </a:fld>
            <a:endParaRPr lang="it-IT"/>
          </a:p>
        </p:txBody>
      </p:sp>
    </p:spTree>
    <p:extLst>
      <p:ext uri="{BB962C8B-B14F-4D97-AF65-F5344CB8AC3E}">
        <p14:creationId xmlns:p14="http://schemas.microsoft.com/office/powerpoint/2010/main" val="2132649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5BC40CD1-5284-B64D-B5DF-4029779464C7}" type="datetimeFigureOut">
              <a:rPr lang="it-IT" smtClean="0"/>
              <a:t>14/01/18</a:t>
            </a:fld>
            <a:endParaRPr lang="it-IT"/>
          </a:p>
        </p:txBody>
      </p:sp>
      <p:sp>
        <p:nvSpPr>
          <p:cNvPr id="4" name="Segnaposto immagine diapositiva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2E06F3FB-19CF-9442-A8BA-9C133DDF0F6A}" type="slidenum">
              <a:rPr lang="it-IT" smtClean="0"/>
              <a:t>‹n.›</a:t>
            </a:fld>
            <a:endParaRPr lang="it-IT"/>
          </a:p>
        </p:txBody>
      </p:sp>
    </p:spTree>
    <p:extLst>
      <p:ext uri="{BB962C8B-B14F-4D97-AF65-F5344CB8AC3E}">
        <p14:creationId xmlns:p14="http://schemas.microsoft.com/office/powerpoint/2010/main" val="405814916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Inadempimento</a:t>
            </a:r>
            <a:r>
              <a:rPr lang="it-IT" baseline="0" dirty="0" smtClean="0"/>
              <a:t> di un obbligazione accessoria all’obbligazione principale</a:t>
            </a:r>
            <a:endParaRPr lang="it-IT" dirty="0"/>
          </a:p>
        </p:txBody>
      </p:sp>
      <p:sp>
        <p:nvSpPr>
          <p:cNvPr id="4" name="Segnaposto numero diapositiva 3"/>
          <p:cNvSpPr>
            <a:spLocks noGrp="1"/>
          </p:cNvSpPr>
          <p:nvPr>
            <p:ph type="sldNum" sz="quarter" idx="10"/>
          </p:nvPr>
        </p:nvSpPr>
        <p:spPr/>
        <p:txBody>
          <a:bodyPr/>
          <a:lstStyle/>
          <a:p>
            <a:fld id="{2E06F3FB-19CF-9442-A8BA-9C133DDF0F6A}" type="slidenum">
              <a:rPr lang="it-IT" smtClean="0"/>
              <a:t>11</a:t>
            </a:fld>
            <a:endParaRPr lang="it-IT"/>
          </a:p>
        </p:txBody>
      </p:sp>
    </p:spTree>
    <p:extLst>
      <p:ext uri="{BB962C8B-B14F-4D97-AF65-F5344CB8AC3E}">
        <p14:creationId xmlns:p14="http://schemas.microsoft.com/office/powerpoint/2010/main" val="5201640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it-IT"/>
              <a:t>Fare clic per modificare stile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3F150D65-C64D-44FB-9152-4CC2DE0C9198}" type="datetime1">
              <a:rPr lang="en-US" smtClean="0"/>
              <a:pPr/>
              <a:t>13/01/18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‹n.›</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42635EB0-D091-417E-ACD5-D65E1C7D8524}" type="datetime1">
              <a:rPr lang="en-US" smtClean="0"/>
              <a:pPr/>
              <a:t>13/01/18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EBEB0A-9E3D-4B14-9782-E2AE3DA60D96}"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it-IT"/>
              <a:t>Fare clic per modificare stile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7FCA09F9-C7D6-4C52-A7E8-5101239A0BA2}" type="datetime1">
              <a:rPr lang="en-US" smtClean="0"/>
              <a:pPr/>
              <a:t>13/01/18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0FFE64A4-35FB-42B6-9183-2C0CE0E36649}" type="datetime1">
              <a:rPr lang="en-US" smtClean="0"/>
              <a:pPr/>
              <a:t>13/01/18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it-IT"/>
              <a:t>Fare clic per modificare stile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2A2683B9-6ECA-47FA-93CF-B124A0FAC208}" type="datetime1">
              <a:rPr lang="en-US" smtClean="0"/>
              <a:pPr/>
              <a:t>13/01/18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‹n.›</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305FF66B-9476-4BB3-85E9-E01854F07F90}" type="datetime1">
              <a:rPr lang="en-US" smtClean="0"/>
              <a:pPr/>
              <a:t>13/01/18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BEB0A-9E3D-4B14-9782-E2AE3DA60D96}"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56B23FBD-8F7D-4F85-8085-67BFDB05CB71}" type="datetime1">
              <a:rPr lang="en-US" smtClean="0"/>
              <a:pPr/>
              <a:t>13/01/18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EBEB0A-9E3D-4B14-9782-E2AE3DA60D96}" type="slidenum">
              <a:rPr lang="en-US" smtClean="0"/>
              <a:pPr/>
              <a:t>‹n.›</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dirty="0"/>
          </a:p>
        </p:txBody>
      </p:sp>
      <p:sp>
        <p:nvSpPr>
          <p:cNvPr id="3" name="Date Placeholder 2"/>
          <p:cNvSpPr>
            <a:spLocks noGrp="1"/>
          </p:cNvSpPr>
          <p:nvPr>
            <p:ph type="dt" sz="half" idx="10"/>
          </p:nvPr>
        </p:nvSpPr>
        <p:spPr/>
        <p:txBody>
          <a:bodyPr/>
          <a:lstStyle/>
          <a:p>
            <a:fld id="{465D789A-1220-4441-8676-44A034051BFD}" type="datetime1">
              <a:rPr lang="en-US" smtClean="0"/>
              <a:pPr/>
              <a:t>13/01/18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EBEB0A-9E3D-4B14-9782-E2AE3DA60D96}"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98A266-E364-4B5E-98DD-432668182E1E}" type="datetime1">
              <a:rPr lang="en-US" smtClean="0"/>
              <a:pPr/>
              <a:t>13/01/18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EBEB0A-9E3D-4B14-9782-E2AE3DA60D96}"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it-IT"/>
              <a:t>Fare clic per modificare stile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93F2040-9975-4642-A906-1DF87F8BE202}" type="datetime1">
              <a:rPr lang="en-US" smtClean="0"/>
              <a:pPr/>
              <a:t>13/01/18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BEB0A-9E3D-4B14-9782-E2AE3DA60D96}" type="slidenum">
              <a:rPr lang="en-US" smtClean="0"/>
              <a:pPr/>
              <a:t>‹n.›</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it-IT"/>
              <a:t>Fare clic per modificare stile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51E52B4A-BA08-4841-AB08-A0D822ABC34D}" type="datetime1">
              <a:rPr lang="en-US" smtClean="0"/>
              <a:pPr/>
              <a:t>13/01/18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BEB0A-9E3D-4B14-9782-E2AE3DA60D96}"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it-IT"/>
              <a:t>Fare clic per modificare stile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75D48070-6A81-47D0-9810-1540B9FEFF61}" type="datetime1">
              <a:rPr lang="en-US" smtClean="0"/>
              <a:pPr/>
              <a:t>13/01/18</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dirty="0"/>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FEBEB0A-9E3D-4B14-9782-E2AE3DA60D96}" type="slidenum">
              <a:rPr lang="en-US" smtClean="0"/>
              <a:pPr/>
              <a:t>‹n.›</a:t>
            </a:fld>
            <a:endParaRPr lang="en-US" dirty="0"/>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62000" y="4303362"/>
            <a:ext cx="7543800" cy="1524000"/>
          </a:xfrm>
        </p:spPr>
        <p:txBody>
          <a:bodyPr/>
          <a:lstStyle/>
          <a:p>
            <a:r>
              <a:rPr lang="it-IT" dirty="0" smtClean="0"/>
              <a:t>La gestione dell’incarico</a:t>
            </a:r>
            <a:endParaRPr lang="it-IT" dirty="0"/>
          </a:p>
        </p:txBody>
      </p:sp>
    </p:spTree>
    <p:extLst>
      <p:ext uri="{BB962C8B-B14F-4D97-AF65-F5344CB8AC3E}">
        <p14:creationId xmlns:p14="http://schemas.microsoft.com/office/powerpoint/2010/main" val="1794524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L’informativa</a:t>
            </a:r>
            <a:endParaRPr lang="it-IT" dirty="0"/>
          </a:p>
        </p:txBody>
      </p:sp>
      <p:sp>
        <p:nvSpPr>
          <p:cNvPr id="3" name="Segnaposto contenuto 2"/>
          <p:cNvSpPr>
            <a:spLocks noGrp="1"/>
          </p:cNvSpPr>
          <p:nvPr>
            <p:ph idx="1"/>
          </p:nvPr>
        </p:nvSpPr>
        <p:spPr>
          <a:xfrm>
            <a:off x="762000" y="685800"/>
            <a:ext cx="7543800" cy="4648200"/>
          </a:xfrm>
        </p:spPr>
        <p:txBody>
          <a:bodyPr/>
          <a:lstStyle/>
          <a:p>
            <a:pPr marL="0" indent="0">
              <a:buNone/>
            </a:pPr>
            <a:r>
              <a:rPr lang="it-IT" b="1" dirty="0" smtClean="0"/>
              <a:t>Grado di complessità articolato su almeno 5 livelli:</a:t>
            </a:r>
          </a:p>
          <a:p>
            <a:pPr marL="457200" indent="-457200">
              <a:buFont typeface="+mj-lt"/>
              <a:buAutoNum type="arabicPeriod"/>
            </a:pPr>
            <a:r>
              <a:rPr lang="it-IT" dirty="0" smtClean="0"/>
              <a:t>Incarico di difficoltà bassa;</a:t>
            </a:r>
          </a:p>
          <a:p>
            <a:pPr marL="457200" indent="-457200">
              <a:buFont typeface="+mj-lt"/>
              <a:buAutoNum type="arabicPeriod"/>
            </a:pPr>
            <a:r>
              <a:rPr lang="it-IT" dirty="0" smtClean="0"/>
              <a:t>Incarico di difficoltà medio/bassa</a:t>
            </a:r>
          </a:p>
          <a:p>
            <a:pPr marL="457200" indent="-457200">
              <a:buFont typeface="+mj-lt"/>
              <a:buAutoNum type="arabicPeriod"/>
            </a:pPr>
            <a:r>
              <a:rPr lang="it-IT" dirty="0" smtClean="0"/>
              <a:t>Incarico di difficoltà media</a:t>
            </a:r>
          </a:p>
          <a:p>
            <a:pPr marL="457200" indent="-457200">
              <a:buFont typeface="+mj-lt"/>
              <a:buAutoNum type="arabicPeriod"/>
            </a:pPr>
            <a:r>
              <a:rPr lang="it-IT" dirty="0" smtClean="0"/>
              <a:t>Incarico di difficoltà medio/alta</a:t>
            </a:r>
          </a:p>
          <a:p>
            <a:pPr marL="457200" indent="-457200">
              <a:buFont typeface="+mj-lt"/>
              <a:buAutoNum type="arabicPeriod"/>
            </a:pPr>
            <a:r>
              <a:rPr lang="it-IT" dirty="0" smtClean="0"/>
              <a:t>Incarico di difficoltà alta</a:t>
            </a:r>
          </a:p>
          <a:p>
            <a:pPr marL="0" indent="0">
              <a:buNone/>
            </a:pPr>
            <a:endParaRPr lang="it-IT" b="1" dirty="0"/>
          </a:p>
        </p:txBody>
      </p:sp>
    </p:spTree>
    <p:extLst>
      <p:ext uri="{BB962C8B-B14F-4D97-AF65-F5344CB8AC3E}">
        <p14:creationId xmlns:p14="http://schemas.microsoft.com/office/powerpoint/2010/main" val="41352545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p:cNvGraphicFramePr>
            <a:graphicFrameLocks noGrp="1"/>
          </p:cNvGraphicFramePr>
          <p:nvPr>
            <p:ph idx="1"/>
            <p:extLst>
              <p:ext uri="{D42A27DB-BD31-4B8C-83A1-F6EECF244321}">
                <p14:modId xmlns:p14="http://schemas.microsoft.com/office/powerpoint/2010/main" val="3238104018"/>
              </p:ext>
            </p:extLst>
          </p:nvPr>
        </p:nvGraphicFramePr>
        <p:xfrm>
          <a:off x="762000" y="685800"/>
          <a:ext cx="7543800" cy="5245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184444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101166"/>
            <a:ext cx="6781800" cy="1071033"/>
          </a:xfrm>
        </p:spPr>
        <p:txBody>
          <a:bodyPr/>
          <a:lstStyle/>
          <a:p>
            <a:r>
              <a:rPr lang="it-IT" dirty="0"/>
              <a:t>Il mandato</a:t>
            </a:r>
          </a:p>
        </p:txBody>
      </p:sp>
      <p:sp>
        <p:nvSpPr>
          <p:cNvPr id="3" name="Segnaposto contenuto 2"/>
          <p:cNvSpPr>
            <a:spLocks noGrp="1"/>
          </p:cNvSpPr>
          <p:nvPr>
            <p:ph idx="1"/>
          </p:nvPr>
        </p:nvSpPr>
        <p:spPr>
          <a:xfrm>
            <a:off x="762000" y="685800"/>
            <a:ext cx="7543800" cy="4415366"/>
          </a:xfrm>
        </p:spPr>
        <p:txBody>
          <a:bodyPr>
            <a:normAutofit fontScale="92500"/>
          </a:bodyPr>
          <a:lstStyle/>
          <a:p>
            <a:pPr marL="571500" indent="-571500" algn="just" eaLnBrk="0" hangingPunct="0">
              <a:buFont typeface="Wingdings" panose="05000000000000000000" pitchFamily="2" charset="2"/>
              <a:buChar char="Ø"/>
            </a:pPr>
            <a:r>
              <a:rPr lang="it-IT" dirty="0">
                <a:solidFill>
                  <a:schemeClr val="tx1"/>
                </a:solidFill>
                <a:latin typeface="Calibri" panose="020F0502020204030204" pitchFamily="34" charset="0"/>
              </a:rPr>
              <a:t>Deve essere redatto nel modo più esaustivo possibile con espliciti richiami a norme del Codice Civile, del Codice deontologico ed a tutte quelle norme che hanno rilevanza per la nostra Professione (privacy, </a:t>
            </a:r>
            <a:r>
              <a:rPr lang="it-IT" dirty="0" smtClean="0">
                <a:solidFill>
                  <a:schemeClr val="tx1"/>
                </a:solidFill>
                <a:latin typeface="Calibri" panose="020F0502020204030204" pitchFamily="34" charset="0"/>
              </a:rPr>
              <a:t>antiriciclaggio</a:t>
            </a:r>
            <a:r>
              <a:rPr lang="it-IT" dirty="0">
                <a:solidFill>
                  <a:schemeClr val="tx1"/>
                </a:solidFill>
                <a:latin typeface="Calibri" panose="020F0502020204030204" pitchFamily="34" charset="0"/>
              </a:rPr>
              <a:t>).</a:t>
            </a:r>
            <a:endParaRPr lang="it-IT" b="1" dirty="0">
              <a:solidFill>
                <a:schemeClr val="tx1"/>
              </a:solidFill>
              <a:latin typeface="Calibri" panose="020F0502020204030204" pitchFamily="34" charset="0"/>
            </a:endParaRPr>
          </a:p>
          <a:p>
            <a:pPr marL="571500" indent="-571500" algn="just" eaLnBrk="0" hangingPunct="0">
              <a:buFont typeface="Wingdings" panose="05000000000000000000" pitchFamily="2" charset="2"/>
              <a:buChar char="Ø"/>
            </a:pPr>
            <a:r>
              <a:rPr lang="it-IT" dirty="0">
                <a:solidFill>
                  <a:schemeClr val="tx1"/>
                </a:solidFill>
                <a:latin typeface="Calibri" panose="020F0502020204030204" pitchFamily="34" charset="0"/>
              </a:rPr>
              <a:t>Ha lo scopo di disciplinare adeguatamente il rapporto professionale prevedendo una serie di accordi e di obblighi tesi a tutelare al meglio sia il professionista che il cliente.</a:t>
            </a:r>
          </a:p>
          <a:p>
            <a:pPr marL="571500" indent="-571500" algn="just" eaLnBrk="0" hangingPunct="0">
              <a:buFont typeface="Wingdings" panose="05000000000000000000" pitchFamily="2" charset="2"/>
              <a:buChar char="Ø"/>
            </a:pPr>
            <a:r>
              <a:rPr lang="it-IT" b="1" dirty="0">
                <a:solidFill>
                  <a:schemeClr val="tx1"/>
                </a:solidFill>
                <a:latin typeface="Calibri" panose="020F0502020204030204" pitchFamily="34" charset="0"/>
              </a:rPr>
              <a:t>Da non confondere il mandato professionale dal preventivo di </a:t>
            </a:r>
            <a:r>
              <a:rPr lang="it-IT" b="1" dirty="0" smtClean="0">
                <a:solidFill>
                  <a:schemeClr val="tx1"/>
                </a:solidFill>
                <a:latin typeface="Calibri" panose="020F0502020204030204" pitchFamily="34" charset="0"/>
              </a:rPr>
              <a:t>massima e dall’informativa sulla complessità  dell’incarico</a:t>
            </a:r>
            <a:endParaRPr lang="it-IT" b="1" dirty="0">
              <a:solidFill>
                <a:schemeClr val="tx1"/>
              </a:solidFill>
              <a:latin typeface="Calibri" panose="020F0502020204030204" pitchFamily="34" charset="0"/>
            </a:endParaRPr>
          </a:p>
          <a:p>
            <a:pPr marL="571500" indent="-571500" algn="just" eaLnBrk="0" hangingPunct="0">
              <a:buFont typeface="Wingdings" panose="05000000000000000000" pitchFamily="2" charset="2"/>
              <a:buChar char="Ø"/>
            </a:pPr>
            <a:r>
              <a:rPr lang="it-IT" altLang="ja-JP" dirty="0">
                <a:solidFill>
                  <a:schemeClr val="tx1"/>
                </a:solidFill>
                <a:latin typeface="Calibri" panose="020F0502020204030204" pitchFamily="34" charset="0"/>
              </a:rPr>
              <a:t>Le clausole contrattuali possono suddividersi in </a:t>
            </a:r>
            <a:r>
              <a:rPr lang="it-IT" altLang="ja-JP" b="1" dirty="0">
                <a:solidFill>
                  <a:schemeClr val="tx1"/>
                </a:solidFill>
                <a:latin typeface="Calibri" panose="020F0502020204030204" pitchFamily="34" charset="0"/>
              </a:rPr>
              <a:t>indispensabili</a:t>
            </a:r>
            <a:r>
              <a:rPr lang="it-IT" altLang="ja-JP" dirty="0">
                <a:solidFill>
                  <a:schemeClr val="tx1"/>
                </a:solidFill>
                <a:latin typeface="Calibri" panose="020F0502020204030204" pitchFamily="34" charset="0"/>
              </a:rPr>
              <a:t> e </a:t>
            </a:r>
            <a:r>
              <a:rPr lang="it-IT" altLang="ja-JP" b="1" dirty="0">
                <a:solidFill>
                  <a:schemeClr val="tx1"/>
                </a:solidFill>
                <a:latin typeface="Calibri" panose="020F0502020204030204" pitchFamily="34" charset="0"/>
              </a:rPr>
              <a:t>opportune</a:t>
            </a:r>
            <a:endParaRPr lang="it-IT" dirty="0"/>
          </a:p>
        </p:txBody>
      </p:sp>
    </p:spTree>
    <p:extLst>
      <p:ext uri="{BB962C8B-B14F-4D97-AF65-F5344CB8AC3E}">
        <p14:creationId xmlns:p14="http://schemas.microsoft.com/office/powerpoint/2010/main" val="27544222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111750"/>
            <a:ext cx="6781800" cy="1060450"/>
          </a:xfrm>
        </p:spPr>
        <p:txBody>
          <a:bodyPr>
            <a:normAutofit fontScale="90000"/>
          </a:bodyPr>
          <a:lstStyle/>
          <a:p>
            <a:r>
              <a:rPr lang="it-IT" dirty="0"/>
              <a:t>Clausole indispensabili</a:t>
            </a:r>
          </a:p>
        </p:txBody>
      </p:sp>
      <p:sp>
        <p:nvSpPr>
          <p:cNvPr id="3" name="Segnaposto contenuto 2"/>
          <p:cNvSpPr>
            <a:spLocks noGrp="1"/>
          </p:cNvSpPr>
          <p:nvPr>
            <p:ph idx="1"/>
          </p:nvPr>
        </p:nvSpPr>
        <p:spPr>
          <a:xfrm>
            <a:off x="762000" y="685800"/>
            <a:ext cx="7543800" cy="4425950"/>
          </a:xfrm>
        </p:spPr>
        <p:txBody>
          <a:bodyPr anchor="ctr">
            <a:normAutofit/>
          </a:bodyPr>
          <a:lstStyle/>
          <a:p>
            <a:pPr marL="457200" indent="-457200" eaLnBrk="0" hangingPunct="0">
              <a:buFont typeface="Wingdings" panose="05000000000000000000" pitchFamily="2" charset="2"/>
              <a:buChar char="Ø"/>
            </a:pPr>
            <a:r>
              <a:rPr lang="it-IT" sz="3200" dirty="0">
                <a:solidFill>
                  <a:schemeClr val="tx1"/>
                </a:solidFill>
                <a:latin typeface="Calibri" panose="020F0502020204030204" pitchFamily="34" charset="0"/>
              </a:rPr>
              <a:t>oggetto dell’</a:t>
            </a:r>
            <a:r>
              <a:rPr lang="it-IT" altLang="ja-JP" sz="3200" dirty="0">
                <a:solidFill>
                  <a:schemeClr val="tx1"/>
                </a:solidFill>
                <a:latin typeface="Calibri" panose="020F0502020204030204" pitchFamily="34" charset="0"/>
              </a:rPr>
              <a:t>incarico; </a:t>
            </a:r>
          </a:p>
          <a:p>
            <a:pPr marL="457200" indent="-457200" eaLnBrk="0" hangingPunct="0">
              <a:buFont typeface="Wingdings" panose="05000000000000000000" pitchFamily="2" charset="2"/>
              <a:buChar char="Ø"/>
            </a:pPr>
            <a:r>
              <a:rPr lang="it-IT" altLang="ja-JP" sz="3200" dirty="0">
                <a:solidFill>
                  <a:schemeClr val="tx1"/>
                </a:solidFill>
                <a:latin typeface="Calibri" panose="020F0502020204030204" pitchFamily="34" charset="0"/>
              </a:rPr>
              <a:t>compenso; </a:t>
            </a:r>
          </a:p>
          <a:p>
            <a:pPr marL="457200" indent="-457200" eaLnBrk="0" hangingPunct="0">
              <a:buFont typeface="Wingdings" panose="05000000000000000000" pitchFamily="2" charset="2"/>
              <a:buChar char="Ø"/>
            </a:pPr>
            <a:r>
              <a:rPr lang="it-IT" altLang="ja-JP" sz="3200" dirty="0">
                <a:solidFill>
                  <a:schemeClr val="tx1"/>
                </a:solidFill>
                <a:latin typeface="Calibri" panose="020F0502020204030204" pitchFamily="34" charset="0"/>
              </a:rPr>
              <a:t>obblighi del cliente;</a:t>
            </a:r>
          </a:p>
          <a:p>
            <a:pPr marL="457200" indent="-457200" eaLnBrk="0" hangingPunct="0">
              <a:buFont typeface="Wingdings" panose="05000000000000000000" pitchFamily="2" charset="2"/>
              <a:buChar char="Ø"/>
            </a:pPr>
            <a:r>
              <a:rPr lang="it-IT" altLang="ja-JP" sz="3200" dirty="0">
                <a:solidFill>
                  <a:schemeClr val="tx1"/>
                </a:solidFill>
                <a:latin typeface="Calibri" panose="020F0502020204030204" pitchFamily="34" charset="0"/>
              </a:rPr>
              <a:t>recesso;  </a:t>
            </a:r>
          </a:p>
          <a:p>
            <a:pPr marL="457200" indent="-457200" eaLnBrk="0" hangingPunct="0">
              <a:buFont typeface="Wingdings" panose="05000000000000000000" pitchFamily="2" charset="2"/>
              <a:buChar char="Ø"/>
            </a:pPr>
            <a:r>
              <a:rPr lang="it-IT" altLang="ja-JP" sz="3200" dirty="0">
                <a:solidFill>
                  <a:schemeClr val="tx1"/>
                </a:solidFill>
                <a:latin typeface="Calibri" panose="020F0502020204030204" pitchFamily="34" charset="0"/>
              </a:rPr>
              <a:t>norme di rinvio</a:t>
            </a:r>
            <a:endParaRPr lang="it-IT" sz="3200" dirty="0">
              <a:solidFill>
                <a:schemeClr val="tx1"/>
              </a:solidFill>
              <a:effectLst>
                <a:outerShdw blurRad="38100" dist="38100" dir="2700000" algn="tl">
                  <a:srgbClr val="000000">
                    <a:alpha val="43137"/>
                  </a:srgbClr>
                </a:outerShdw>
              </a:effectLst>
              <a:latin typeface="Calibri" panose="020F0502020204030204" pitchFamily="34" charset="0"/>
            </a:endParaRPr>
          </a:p>
        </p:txBody>
      </p:sp>
    </p:spTree>
    <p:extLst>
      <p:ext uri="{BB962C8B-B14F-4D97-AF65-F5344CB8AC3E}">
        <p14:creationId xmlns:p14="http://schemas.microsoft.com/office/powerpoint/2010/main" val="41857077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Clausole opportune</a:t>
            </a:r>
          </a:p>
        </p:txBody>
      </p:sp>
      <p:sp>
        <p:nvSpPr>
          <p:cNvPr id="3" name="Segnaposto contenuto 2"/>
          <p:cNvSpPr>
            <a:spLocks noGrp="1"/>
          </p:cNvSpPr>
          <p:nvPr>
            <p:ph idx="1"/>
          </p:nvPr>
        </p:nvSpPr>
        <p:spPr/>
        <p:txBody>
          <a:bodyPr>
            <a:normAutofit/>
          </a:bodyPr>
          <a:lstStyle/>
          <a:p>
            <a:pPr marL="457200" indent="-457200" algn="just" eaLnBrk="0" hangingPunct="0">
              <a:buFont typeface="Wingdings" panose="05000000000000000000" pitchFamily="2" charset="2"/>
              <a:buChar char="Ø"/>
            </a:pPr>
            <a:r>
              <a:rPr lang="it-IT" altLang="ja-JP" sz="3200" dirty="0">
                <a:solidFill>
                  <a:schemeClr val="tx1"/>
                </a:solidFill>
                <a:latin typeface="Calibri" panose="020F0502020204030204" pitchFamily="34" charset="0"/>
              </a:rPr>
              <a:t>clausola compromissoria; </a:t>
            </a:r>
          </a:p>
          <a:p>
            <a:pPr marL="457200" indent="-457200" algn="just" eaLnBrk="0" hangingPunct="0">
              <a:buFont typeface="Wingdings" panose="05000000000000000000" pitchFamily="2" charset="2"/>
              <a:buChar char="Ø"/>
            </a:pPr>
            <a:r>
              <a:rPr lang="it-IT" altLang="ja-JP" sz="3200" dirty="0">
                <a:solidFill>
                  <a:schemeClr val="tx1"/>
                </a:solidFill>
                <a:latin typeface="Calibri" panose="020F0502020204030204" pitchFamily="34" charset="0"/>
              </a:rPr>
              <a:t>risoluzione per eccessiva onerosità (1467c.c.); </a:t>
            </a:r>
          </a:p>
          <a:p>
            <a:pPr marL="457200" indent="-457200" algn="just" eaLnBrk="0" hangingPunct="0">
              <a:buFont typeface="Wingdings" panose="05000000000000000000" pitchFamily="2" charset="2"/>
              <a:buChar char="Ø"/>
            </a:pPr>
            <a:r>
              <a:rPr lang="it-IT" altLang="ja-JP" sz="3200" dirty="0">
                <a:solidFill>
                  <a:schemeClr val="tx1"/>
                </a:solidFill>
                <a:latin typeface="Calibri" panose="020F0502020204030204" pitchFamily="34" charset="0"/>
              </a:rPr>
              <a:t>risoluzione per impossibilità sopravvenuta (1463 c.c.); </a:t>
            </a:r>
          </a:p>
          <a:p>
            <a:pPr marL="457200" indent="-457200" algn="just" eaLnBrk="0" hangingPunct="0">
              <a:buFont typeface="Wingdings" panose="05000000000000000000" pitchFamily="2" charset="2"/>
              <a:buChar char="Ø"/>
            </a:pPr>
            <a:r>
              <a:rPr lang="it-IT" altLang="ja-JP" sz="3200" dirty="0">
                <a:solidFill>
                  <a:schemeClr val="tx1"/>
                </a:solidFill>
                <a:latin typeface="Calibri" panose="020F0502020204030204" pitchFamily="34" charset="0"/>
              </a:rPr>
              <a:t>restituzione documentazione (diritto di ritenzione).</a:t>
            </a:r>
            <a:endParaRPr lang="it-IT" sz="3200" dirty="0">
              <a:latin typeface="Calibri" panose="020F0502020204030204" pitchFamily="34" charset="0"/>
            </a:endParaRPr>
          </a:p>
        </p:txBody>
      </p:sp>
    </p:spTree>
    <p:extLst>
      <p:ext uri="{BB962C8B-B14F-4D97-AF65-F5344CB8AC3E}">
        <p14:creationId xmlns:p14="http://schemas.microsoft.com/office/powerpoint/2010/main" val="3564612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vasione 1.jpg"/>
          <p:cNvPicPr>
            <a:picLocks noGrp="1" noChangeAspect="1"/>
          </p:cNvPicPr>
          <p:nvPr>
            <p:ph idx="1"/>
          </p:nvPr>
        </p:nvPicPr>
        <p:blipFill>
          <a:blip r:embed="rId2" cstate="email">
            <a:extLst>
              <a:ext uri="{28A0092B-C50C-407E-A947-70E740481C1C}">
                <a14:useLocalDpi xmlns:a14="http://schemas.microsoft.com/office/drawing/2010/main" val="0"/>
              </a:ext>
            </a:extLst>
          </a:blip>
          <a:srcRect t="-22545" b="-22545"/>
          <a:stretch>
            <a:fillRect/>
          </a:stretch>
        </p:blipFill>
        <p:spPr>
          <a:xfrm>
            <a:off x="1259416" y="685799"/>
            <a:ext cx="5439834" cy="1885951"/>
          </a:xfrm>
        </p:spPr>
      </p:pic>
      <p:pic>
        <p:nvPicPr>
          <p:cNvPr id="5" name="Immagine 4" descr="istigatore.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53583" y="2571750"/>
            <a:ext cx="6243201" cy="1629832"/>
          </a:xfrm>
          <a:prstGeom prst="rect">
            <a:avLst/>
          </a:prstGeom>
        </p:spPr>
      </p:pic>
      <p:pic>
        <p:nvPicPr>
          <p:cNvPr id="6" name="Immagine 5" descr="evasione 2.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19667" y="4362450"/>
            <a:ext cx="7919946" cy="1733550"/>
          </a:xfrm>
          <a:prstGeom prst="rect">
            <a:avLst/>
          </a:prstGeom>
        </p:spPr>
      </p:pic>
    </p:spTree>
    <p:extLst>
      <p:ext uri="{BB962C8B-B14F-4D97-AF65-F5344CB8AC3E}">
        <p14:creationId xmlns:p14="http://schemas.microsoft.com/office/powerpoint/2010/main" val="20516249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219700"/>
            <a:ext cx="6781800" cy="952500"/>
          </a:xfrm>
        </p:spPr>
        <p:txBody>
          <a:bodyPr>
            <a:normAutofit fontScale="90000"/>
          </a:bodyPr>
          <a:lstStyle/>
          <a:p>
            <a:r>
              <a:rPr lang="it-IT" dirty="0"/>
              <a:t>Oggetto della prestazione</a:t>
            </a:r>
          </a:p>
        </p:txBody>
      </p:sp>
      <p:sp>
        <p:nvSpPr>
          <p:cNvPr id="3" name="Segnaposto contenuto 2"/>
          <p:cNvSpPr>
            <a:spLocks noGrp="1"/>
          </p:cNvSpPr>
          <p:nvPr>
            <p:ph idx="1"/>
          </p:nvPr>
        </p:nvSpPr>
        <p:spPr/>
        <p:txBody>
          <a:bodyPr>
            <a:normAutofit/>
          </a:bodyPr>
          <a:lstStyle/>
          <a:p>
            <a:pPr marL="0" indent="0" algn="just">
              <a:buNone/>
            </a:pPr>
            <a:r>
              <a:rPr lang="it-IT" sz="2800" dirty="0">
                <a:latin typeface="Arial" panose="020B0604020202020204" pitchFamily="34" charset="0"/>
                <a:cs typeface="Arial" panose="020B0604020202020204" pitchFamily="34" charset="0"/>
              </a:rPr>
              <a:t>Definire in modo </a:t>
            </a:r>
            <a:r>
              <a:rPr lang="it-IT" sz="2800" b="1" dirty="0">
                <a:latin typeface="Arial" panose="020B0604020202020204" pitchFamily="34" charset="0"/>
                <a:cs typeface="Arial" panose="020B0604020202020204" pitchFamily="34" charset="0"/>
              </a:rPr>
              <a:t>puntuale</a:t>
            </a:r>
            <a:r>
              <a:rPr lang="it-IT" sz="2800" dirty="0">
                <a:latin typeface="Arial" panose="020B0604020202020204" pitchFamily="34" charset="0"/>
                <a:cs typeface="Arial" panose="020B0604020202020204" pitchFamily="34" charset="0"/>
              </a:rPr>
              <a:t> l’oggetto dell’incarico consente al professionista comprendere e far comprendere meglio al cliente stesso quelle che sono le esigenze prospettate, e di conseguenza impostare in maniera corretta l’esecuzione dell’incarico </a:t>
            </a:r>
            <a:r>
              <a:rPr lang="it-IT" sz="2800" b="1" dirty="0">
                <a:latin typeface="Arial" panose="020B0604020202020204" pitchFamily="34" charset="0"/>
                <a:cs typeface="Arial" panose="020B0604020202020204" pitchFamily="34" charset="0"/>
              </a:rPr>
              <a:t>limitando e circoscrivendo a specifiche fattispecie </a:t>
            </a:r>
            <a:r>
              <a:rPr lang="it-IT" sz="2800" dirty="0">
                <a:latin typeface="Arial" panose="020B0604020202020204" pitchFamily="34" charset="0"/>
                <a:cs typeface="Arial" panose="020B0604020202020204" pitchFamily="34" charset="0"/>
              </a:rPr>
              <a:t>la propria responsabilità.</a:t>
            </a:r>
          </a:p>
        </p:txBody>
      </p:sp>
    </p:spTree>
    <p:extLst>
      <p:ext uri="{BB962C8B-B14F-4D97-AF65-F5344CB8AC3E}">
        <p14:creationId xmlns:p14="http://schemas.microsoft.com/office/powerpoint/2010/main" val="16797928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143500"/>
            <a:ext cx="7454900" cy="1028700"/>
          </a:xfrm>
        </p:spPr>
        <p:txBody>
          <a:bodyPr>
            <a:normAutofit fontScale="90000"/>
          </a:bodyPr>
          <a:lstStyle/>
          <a:p>
            <a:r>
              <a:rPr lang="it-IT" dirty="0"/>
              <a:t>Tenuta della contabilità </a:t>
            </a:r>
            <a:r>
              <a:rPr lang="it-IT" dirty="0" smtClean="0"/>
              <a:t>descrizione</a:t>
            </a:r>
            <a:endParaRPr lang="it-IT" dirty="0"/>
          </a:p>
        </p:txBody>
      </p:sp>
      <p:sp>
        <p:nvSpPr>
          <p:cNvPr id="3" name="Segnaposto contenuto 2"/>
          <p:cNvSpPr>
            <a:spLocks noGrp="1"/>
          </p:cNvSpPr>
          <p:nvPr>
            <p:ph idx="1"/>
          </p:nvPr>
        </p:nvSpPr>
        <p:spPr>
          <a:xfrm>
            <a:off x="762000" y="685800"/>
            <a:ext cx="7543800" cy="4343400"/>
          </a:xfrm>
        </p:spPr>
        <p:txBody>
          <a:bodyPr>
            <a:normAutofit/>
          </a:bodyPr>
          <a:lstStyle/>
          <a:p>
            <a:pPr marL="0" indent="0" algn="just">
              <a:buNone/>
            </a:pPr>
            <a:r>
              <a:rPr lang="it-IT" dirty="0">
                <a:latin typeface="Arial"/>
                <a:cs typeface="Arial"/>
              </a:rPr>
              <a:t>Oggetto della prestazione è l’elaborazione, informatica e non, dei dati contabili relativi all’azienda, al fine dell’assolvimento degli obblighi di tenuta delle scritture contabili, ai sensi dell’artt. 2214-2220 c.c., nonché delle disposizioni dettate in materia di tenuta delle scritture contabili dal DPR 600/1973, artt. 13-22 e delle disposizioni dettate dal DPR 633/1972 in materia di Imposta sul valore aggiunto, artt. 21-27, con liquidazione IVA mensile/trimestrale.</a:t>
            </a:r>
          </a:p>
        </p:txBody>
      </p:sp>
    </p:spTree>
    <p:extLst>
      <p:ext uri="{BB962C8B-B14F-4D97-AF65-F5344CB8AC3E}">
        <p14:creationId xmlns:p14="http://schemas.microsoft.com/office/powerpoint/2010/main" val="18597639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029200"/>
            <a:ext cx="7391400" cy="1143000"/>
          </a:xfrm>
        </p:spPr>
        <p:txBody>
          <a:bodyPr>
            <a:normAutofit fontScale="90000"/>
          </a:bodyPr>
          <a:lstStyle/>
          <a:p>
            <a:r>
              <a:rPr lang="it-IT" dirty="0"/>
              <a:t>Tenuta della contabilità </a:t>
            </a:r>
            <a:r>
              <a:rPr lang="it-IT" dirty="0" smtClean="0"/>
              <a:t>:</a:t>
            </a:r>
            <a:br>
              <a:rPr lang="it-IT" dirty="0" smtClean="0"/>
            </a:br>
            <a:r>
              <a:rPr lang="it-IT" dirty="0" smtClean="0"/>
              <a:t>le singole prestazioni 1</a:t>
            </a:r>
            <a:endParaRPr lang="it-IT" dirty="0"/>
          </a:p>
        </p:txBody>
      </p:sp>
      <p:sp>
        <p:nvSpPr>
          <p:cNvPr id="3" name="Segnaposto contenuto 2"/>
          <p:cNvSpPr>
            <a:spLocks noGrp="1"/>
          </p:cNvSpPr>
          <p:nvPr>
            <p:ph idx="1"/>
          </p:nvPr>
        </p:nvSpPr>
        <p:spPr>
          <a:xfrm>
            <a:off x="762000" y="685800"/>
            <a:ext cx="7543800" cy="4343400"/>
          </a:xfrm>
        </p:spPr>
        <p:txBody>
          <a:bodyPr>
            <a:noAutofit/>
          </a:bodyPr>
          <a:lstStyle/>
          <a:p>
            <a:pPr marL="457200" lvl="0" indent="-457200">
              <a:buFont typeface="Wingdings" charset="2"/>
              <a:buAutoNum type="arabicPlain"/>
            </a:pPr>
            <a:r>
              <a:rPr lang="it-IT" sz="2000" dirty="0">
                <a:latin typeface="Calibri"/>
                <a:cs typeface="Calibri"/>
              </a:rPr>
              <a:t>le registrazioni </a:t>
            </a:r>
            <a:r>
              <a:rPr lang="it-IT" sz="2000" dirty="0" smtClean="0">
                <a:latin typeface="Calibri"/>
                <a:cs typeface="Calibri"/>
              </a:rPr>
              <a:t>dei movimenti </a:t>
            </a:r>
            <a:r>
              <a:rPr lang="it-IT" sz="2000" dirty="0">
                <a:latin typeface="Calibri"/>
                <a:cs typeface="Calibri"/>
              </a:rPr>
              <a:t>contabili così come rilevabili dalla prima nota fornita dal Cliente;</a:t>
            </a:r>
          </a:p>
          <a:p>
            <a:pPr marL="457200" lvl="0" indent="-457200">
              <a:buFont typeface="Wingdings" charset="2"/>
              <a:buAutoNum type="arabicPlain"/>
            </a:pPr>
            <a:r>
              <a:rPr lang="it-IT" sz="2000" dirty="0">
                <a:latin typeface="Calibri"/>
                <a:cs typeface="Calibri"/>
              </a:rPr>
              <a:t>le registrazioni contabili delle fatture di acquisto, vendita e dei </a:t>
            </a:r>
            <a:r>
              <a:rPr lang="it-IT" sz="2000" dirty="0" smtClean="0">
                <a:latin typeface="Calibri"/>
                <a:cs typeface="Calibri"/>
              </a:rPr>
              <a:t>corrispettivi sui registri iva;</a:t>
            </a:r>
            <a:endParaRPr lang="it-IT" sz="2000" dirty="0">
              <a:latin typeface="Calibri"/>
              <a:cs typeface="Calibri"/>
            </a:endParaRPr>
          </a:p>
          <a:p>
            <a:pPr marL="457200" lvl="0" indent="-457200">
              <a:buFont typeface="Wingdings" charset="2"/>
              <a:buAutoNum type="arabicPlain"/>
            </a:pPr>
            <a:r>
              <a:rPr lang="it-IT" sz="2000" dirty="0">
                <a:latin typeface="Calibri"/>
                <a:cs typeface="Calibri"/>
              </a:rPr>
              <a:t>l’elaborazione delle liquidazioni iva periodiche</a:t>
            </a:r>
            <a:r>
              <a:rPr lang="it-IT" sz="2000" dirty="0" smtClean="0">
                <a:latin typeface="Calibri"/>
                <a:cs typeface="Calibri"/>
              </a:rPr>
              <a:t>;</a:t>
            </a:r>
          </a:p>
          <a:p>
            <a:pPr marL="457200" lvl="0" indent="-457200">
              <a:buFont typeface="Wingdings" charset="2"/>
              <a:buAutoNum type="arabicPlain"/>
            </a:pPr>
            <a:r>
              <a:rPr lang="it-IT" sz="2000" dirty="0" smtClean="0">
                <a:latin typeface="Calibri"/>
                <a:cs typeface="Calibri"/>
              </a:rPr>
              <a:t>la comunicazione periodica delle liquidazioni Iva;</a:t>
            </a:r>
          </a:p>
          <a:p>
            <a:pPr marL="457200" lvl="0" indent="-457200">
              <a:buFont typeface="Wingdings" charset="2"/>
              <a:buAutoNum type="arabicPlain"/>
            </a:pPr>
            <a:r>
              <a:rPr lang="it-IT" sz="2000" dirty="0">
                <a:latin typeface="Calibri"/>
                <a:cs typeface="Calibri"/>
              </a:rPr>
              <a:t>l</a:t>
            </a:r>
            <a:r>
              <a:rPr lang="it-IT" sz="2000" dirty="0" smtClean="0">
                <a:latin typeface="Calibri"/>
                <a:cs typeface="Calibri"/>
              </a:rPr>
              <a:t>a comunicazione periodica degli acquisti (</a:t>
            </a:r>
            <a:r>
              <a:rPr lang="it-IT" sz="2000" dirty="0" err="1" smtClean="0">
                <a:latin typeface="Calibri"/>
                <a:cs typeface="Calibri"/>
              </a:rPr>
              <a:t>spesometro</a:t>
            </a:r>
            <a:r>
              <a:rPr lang="it-IT" sz="2000" dirty="0" smtClean="0">
                <a:latin typeface="Calibri"/>
                <a:cs typeface="Calibri"/>
              </a:rPr>
              <a:t>);</a:t>
            </a:r>
            <a:endParaRPr lang="it-IT" sz="2000" dirty="0">
              <a:latin typeface="Calibri"/>
              <a:cs typeface="Calibri"/>
            </a:endParaRPr>
          </a:p>
          <a:p>
            <a:pPr marL="457200" lvl="0" indent="-457200">
              <a:buFont typeface="Wingdings" charset="2"/>
              <a:buAutoNum type="arabicPlain"/>
            </a:pPr>
            <a:r>
              <a:rPr lang="it-IT" sz="2000" dirty="0">
                <a:latin typeface="Calibri"/>
                <a:cs typeface="Calibri"/>
              </a:rPr>
              <a:t>la predisposizione e la stampa modello F24 per i versamenti di imposte e tributi;</a:t>
            </a:r>
          </a:p>
          <a:p>
            <a:pPr marL="457200" lvl="0" indent="-457200">
              <a:buFont typeface="Wingdings" charset="2"/>
              <a:buAutoNum type="arabicPlain"/>
            </a:pPr>
            <a:r>
              <a:rPr lang="it-IT" sz="2000" dirty="0">
                <a:latin typeface="Calibri"/>
                <a:cs typeface="Calibri"/>
              </a:rPr>
              <a:t>l’invio telematico del modello </a:t>
            </a:r>
            <a:r>
              <a:rPr lang="it-IT" sz="2000" dirty="0" smtClean="0">
                <a:latin typeface="Calibri"/>
                <a:cs typeface="Calibri"/>
              </a:rPr>
              <a:t>F24;</a:t>
            </a:r>
            <a:endParaRPr lang="it-IT" sz="2000" dirty="0">
              <a:latin typeface="Calibri"/>
              <a:cs typeface="Calibri"/>
            </a:endParaRPr>
          </a:p>
        </p:txBody>
      </p:sp>
    </p:spTree>
    <p:extLst>
      <p:ext uri="{BB962C8B-B14F-4D97-AF65-F5344CB8AC3E}">
        <p14:creationId xmlns:p14="http://schemas.microsoft.com/office/powerpoint/2010/main" val="4731993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029200"/>
            <a:ext cx="7391400" cy="1143000"/>
          </a:xfrm>
        </p:spPr>
        <p:txBody>
          <a:bodyPr>
            <a:normAutofit fontScale="90000"/>
          </a:bodyPr>
          <a:lstStyle/>
          <a:p>
            <a:r>
              <a:rPr lang="it-IT" dirty="0"/>
              <a:t>Tenuta della contabilità </a:t>
            </a:r>
            <a:r>
              <a:rPr lang="it-IT" dirty="0" smtClean="0"/>
              <a:t>:</a:t>
            </a:r>
            <a:br>
              <a:rPr lang="it-IT" dirty="0" smtClean="0"/>
            </a:br>
            <a:r>
              <a:rPr lang="it-IT" dirty="0" smtClean="0"/>
              <a:t>le singole prestazioni 2</a:t>
            </a:r>
            <a:endParaRPr lang="it-IT" dirty="0"/>
          </a:p>
        </p:txBody>
      </p:sp>
      <p:sp>
        <p:nvSpPr>
          <p:cNvPr id="3" name="Segnaposto contenuto 2"/>
          <p:cNvSpPr>
            <a:spLocks noGrp="1"/>
          </p:cNvSpPr>
          <p:nvPr>
            <p:ph idx="1"/>
          </p:nvPr>
        </p:nvSpPr>
        <p:spPr>
          <a:xfrm>
            <a:off x="762000" y="685800"/>
            <a:ext cx="7543800" cy="4343400"/>
          </a:xfrm>
        </p:spPr>
        <p:txBody>
          <a:bodyPr>
            <a:noAutofit/>
          </a:bodyPr>
          <a:lstStyle/>
          <a:p>
            <a:pPr marL="342900" lvl="0" indent="-342900">
              <a:buFont typeface="Wingdings" charset="2"/>
              <a:buAutoNum type="arabicPlain" startAt="8"/>
            </a:pPr>
            <a:r>
              <a:rPr lang="it-IT" sz="1800" dirty="0" smtClean="0">
                <a:latin typeface="Calibri"/>
                <a:cs typeface="Calibri"/>
              </a:rPr>
              <a:t>la </a:t>
            </a:r>
            <a:r>
              <a:rPr lang="it-IT" sz="1800" dirty="0">
                <a:latin typeface="Calibri"/>
                <a:cs typeface="Calibri"/>
              </a:rPr>
              <a:t>predisposizione delle scritture di assestamento e chiusura;</a:t>
            </a:r>
          </a:p>
          <a:p>
            <a:pPr marL="342900" lvl="0" indent="-342900">
              <a:buFont typeface="Wingdings" charset="2"/>
              <a:buAutoNum type="arabicPlain" startAt="8"/>
            </a:pPr>
            <a:r>
              <a:rPr lang="it-IT" sz="1800" dirty="0">
                <a:latin typeface="Calibri"/>
                <a:cs typeface="Calibri"/>
              </a:rPr>
              <a:t>l’elaborazione dei dati contabili per la formazione del Bilancio di esercizio contabile;</a:t>
            </a:r>
          </a:p>
          <a:p>
            <a:pPr marL="342900" lvl="0" indent="-342900">
              <a:buFont typeface="Wingdings" charset="2"/>
              <a:buAutoNum type="arabicPlain" startAt="8"/>
            </a:pPr>
            <a:r>
              <a:rPr lang="it-IT" sz="1800" dirty="0">
                <a:latin typeface="Calibri"/>
                <a:cs typeface="Calibri"/>
              </a:rPr>
              <a:t>la gestione delle stampe dei registri contabili anche in formato elettronico: del libro giornale; del libro degli inventari; del registro iva acquisti; del registro iva vendite; del registro iva corrispettivi; del registro beni ammortizzabili;</a:t>
            </a:r>
          </a:p>
          <a:p>
            <a:pPr marL="342900" lvl="0" indent="-342900">
              <a:buFont typeface="Wingdings" charset="2"/>
              <a:buAutoNum type="arabicPlain" startAt="8"/>
            </a:pPr>
            <a:r>
              <a:rPr lang="it-IT" sz="1800" dirty="0">
                <a:latin typeface="Calibri"/>
                <a:cs typeface="Calibri"/>
              </a:rPr>
              <a:t>la gestione e stampa di modelli di versamento diversi dal modello F24;</a:t>
            </a:r>
          </a:p>
          <a:p>
            <a:pPr marL="342900" lvl="0" indent="-342900">
              <a:buFont typeface="Wingdings" charset="2"/>
              <a:buAutoNum type="arabicPlain" startAt="8"/>
            </a:pPr>
            <a:r>
              <a:rPr lang="it-IT" sz="1800" dirty="0">
                <a:latin typeface="Calibri"/>
                <a:cs typeface="Calibri"/>
              </a:rPr>
              <a:t>la gestione della posizione previdenziale del titolare, dei collaboratori, dei soci, dei professionisti;</a:t>
            </a:r>
          </a:p>
          <a:p>
            <a:pPr marL="342900" lvl="0" indent="-342900">
              <a:buFont typeface="Wingdings" charset="2"/>
              <a:buAutoNum type="arabicPlain" startAt="8"/>
            </a:pPr>
            <a:r>
              <a:rPr lang="it-IT" sz="1800" dirty="0">
                <a:latin typeface="Calibri"/>
                <a:cs typeface="Calibri"/>
              </a:rPr>
              <a:t>la predisposizione della certificazione dei compensi corrisposti a terzi, soggetti a ritenuta </a:t>
            </a:r>
            <a:r>
              <a:rPr lang="it-IT" sz="1800" dirty="0" smtClean="0">
                <a:latin typeface="Calibri"/>
                <a:cs typeface="Calibri"/>
              </a:rPr>
              <a:t>d’acconto.</a:t>
            </a:r>
            <a:endParaRPr lang="it-IT" sz="1800" dirty="0">
              <a:latin typeface="Calibri"/>
              <a:cs typeface="Calibri"/>
            </a:endParaRPr>
          </a:p>
        </p:txBody>
      </p:sp>
    </p:spTree>
    <p:extLst>
      <p:ext uri="{BB962C8B-B14F-4D97-AF65-F5344CB8AC3E}">
        <p14:creationId xmlns:p14="http://schemas.microsoft.com/office/powerpoint/2010/main" val="204495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762000" y="685800"/>
            <a:ext cx="7543800" cy="4935772"/>
          </a:xfrm>
        </p:spPr>
        <p:txBody>
          <a:bodyPr>
            <a:normAutofit/>
          </a:bodyPr>
          <a:lstStyle/>
          <a:p>
            <a:pPr>
              <a:buFont typeface="Wingdings" panose="05000000000000000000" pitchFamily="2" charset="2"/>
              <a:buChar char="Ø"/>
            </a:pPr>
            <a:r>
              <a:rPr lang="it-IT" dirty="0" smtClean="0">
                <a:latin typeface="Arial" panose="020B0604020202020204" pitchFamily="34" charset="0"/>
                <a:cs typeface="Arial" panose="020B0604020202020204" pitchFamily="34" charset="0"/>
              </a:rPr>
              <a:t>La gestione dell’incarico, gli adempimenti</a:t>
            </a:r>
          </a:p>
          <a:p>
            <a:pPr>
              <a:buFont typeface="Wingdings" panose="05000000000000000000" pitchFamily="2" charset="2"/>
              <a:buChar char="Ø"/>
            </a:pPr>
            <a:r>
              <a:rPr lang="it-IT" dirty="0" smtClean="0">
                <a:latin typeface="Arial" panose="020B0604020202020204" pitchFamily="34" charset="0"/>
                <a:cs typeface="Arial" panose="020B0604020202020204" pitchFamily="34" charset="0"/>
              </a:rPr>
              <a:t>Il Preventivo</a:t>
            </a:r>
          </a:p>
          <a:p>
            <a:pPr marL="548640" lvl="2">
              <a:buFont typeface="Wingdings" panose="05000000000000000000" pitchFamily="2" charset="2"/>
              <a:buChar char="Ø"/>
            </a:pPr>
            <a:r>
              <a:rPr lang="it-IT" sz="2200" dirty="0" smtClean="0">
                <a:latin typeface="Arial" panose="020B0604020202020204" pitchFamily="34" charset="0"/>
                <a:cs typeface="Arial" panose="020B0604020202020204" pitchFamily="34" charset="0"/>
              </a:rPr>
              <a:t>La valorizzazione </a:t>
            </a:r>
            <a:r>
              <a:rPr lang="it-IT" sz="2200" dirty="0">
                <a:latin typeface="Arial" panose="020B0604020202020204" pitchFamily="34" charset="0"/>
                <a:cs typeface="Arial" panose="020B0604020202020204" pitchFamily="34" charset="0"/>
              </a:rPr>
              <a:t>economica delle prestazioni </a:t>
            </a:r>
          </a:p>
          <a:p>
            <a:pPr marL="548640" lvl="2">
              <a:buFont typeface="Wingdings" panose="05000000000000000000" pitchFamily="2" charset="2"/>
              <a:buChar char="Ø"/>
            </a:pPr>
            <a:r>
              <a:rPr lang="it-IT" sz="2200" dirty="0" smtClean="0">
                <a:latin typeface="Arial" panose="020B0604020202020204" pitchFamily="34" charset="0"/>
                <a:cs typeface="Arial" panose="020B0604020202020204" pitchFamily="34" charset="0"/>
              </a:rPr>
              <a:t>L’informativa sulla complessità della prestazione</a:t>
            </a:r>
          </a:p>
          <a:p>
            <a:pPr>
              <a:buFont typeface="Wingdings" panose="05000000000000000000" pitchFamily="2" charset="2"/>
              <a:buChar char="Ø"/>
            </a:pPr>
            <a:r>
              <a:rPr lang="it-IT" dirty="0" smtClean="0">
                <a:latin typeface="Arial" panose="020B0604020202020204" pitchFamily="34" charset="0"/>
                <a:cs typeface="Arial" panose="020B0604020202020204" pitchFamily="34" charset="0"/>
              </a:rPr>
              <a:t>Il Mandato </a:t>
            </a:r>
            <a:r>
              <a:rPr lang="it-IT" dirty="0">
                <a:latin typeface="Arial" panose="020B0604020202020204" pitchFamily="34" charset="0"/>
                <a:cs typeface="Arial" panose="020B0604020202020204" pitchFamily="34" charset="0"/>
              </a:rPr>
              <a:t>Professionale:</a:t>
            </a:r>
          </a:p>
          <a:p>
            <a:pPr lvl="1">
              <a:buFont typeface="Wingdings" panose="05000000000000000000" pitchFamily="2" charset="2"/>
              <a:buChar char="Ø"/>
            </a:pPr>
            <a:r>
              <a:rPr lang="it-IT" dirty="0">
                <a:latin typeface="Arial" panose="020B0604020202020204" pitchFamily="34" charset="0"/>
                <a:cs typeface="Arial" panose="020B0604020202020204" pitchFamily="34" charset="0"/>
              </a:rPr>
              <a:t>I contenuti del mandato: vantaggi e opportunità.</a:t>
            </a:r>
          </a:p>
          <a:p>
            <a:pPr lvl="1">
              <a:buFont typeface="Wingdings" panose="05000000000000000000" pitchFamily="2" charset="2"/>
              <a:buChar char="Ø"/>
            </a:pPr>
            <a:r>
              <a:rPr lang="it-IT" dirty="0" smtClean="0">
                <a:latin typeface="Arial" panose="020B0604020202020204" pitchFamily="34" charset="0"/>
                <a:cs typeface="Arial" panose="020B0604020202020204" pitchFamily="34" charset="0"/>
              </a:rPr>
              <a:t>Le clausole indispensabili</a:t>
            </a:r>
          </a:p>
          <a:p>
            <a:pPr lvl="1">
              <a:buFont typeface="Wingdings" panose="05000000000000000000" pitchFamily="2" charset="2"/>
              <a:buChar char="Ø"/>
            </a:pPr>
            <a:r>
              <a:rPr lang="it-IT" dirty="0" smtClean="0">
                <a:latin typeface="Arial" panose="020B0604020202020204" pitchFamily="34" charset="0"/>
                <a:cs typeface="Arial" panose="020B0604020202020204" pitchFamily="34" charset="0"/>
              </a:rPr>
              <a:t>Le clausole opportune</a:t>
            </a:r>
            <a:endParaRPr lang="it-IT" dirty="0">
              <a:latin typeface="Arial" panose="020B0604020202020204" pitchFamily="34" charset="0"/>
              <a:cs typeface="Arial" panose="020B0604020202020204" pitchFamily="34" charset="0"/>
            </a:endParaRPr>
          </a:p>
          <a:p>
            <a:pPr>
              <a:buFont typeface="Wingdings" panose="05000000000000000000" pitchFamily="2" charset="2"/>
              <a:buChar char="Ø"/>
            </a:pPr>
            <a:r>
              <a:rPr lang="it-IT" dirty="0" smtClean="0">
                <a:latin typeface="Arial" panose="020B0604020202020204" pitchFamily="34" charset="0"/>
                <a:cs typeface="Arial" panose="020B0604020202020204" pitchFamily="34" charset="0"/>
              </a:rPr>
              <a:t>L’informativa sulla privacy</a:t>
            </a:r>
            <a:r>
              <a:rPr lang="it-IT" dirty="0" smtClean="0">
                <a:latin typeface="Arial" panose="020B0604020202020204" pitchFamily="34" charset="0"/>
                <a:cs typeface="Arial" panose="020B0604020202020204" pitchFamily="34" charset="0"/>
              </a:rPr>
              <a:t>.</a:t>
            </a:r>
          </a:p>
          <a:p>
            <a:pPr>
              <a:buFont typeface="Wingdings" panose="05000000000000000000" pitchFamily="2" charset="2"/>
              <a:buChar char="Ø"/>
            </a:pPr>
            <a:r>
              <a:rPr lang="it-IT" dirty="0" smtClean="0">
                <a:latin typeface="Arial" panose="020B0604020202020204" pitchFamily="34" charset="0"/>
                <a:cs typeface="Arial" panose="020B0604020202020204" pitchFamily="34" charset="0"/>
              </a:rPr>
              <a:t>Il fascicolo della clientela e la normativa antiriciclaggio.</a:t>
            </a:r>
            <a:r>
              <a:rPr lang="it-IT" dirty="0" smtClean="0">
                <a:latin typeface="Arial" panose="020B0604020202020204" pitchFamily="34" charset="0"/>
                <a:cs typeface="Arial" panose="020B0604020202020204" pitchFamily="34" charset="0"/>
              </a:rPr>
              <a:t>  </a:t>
            </a:r>
            <a:endParaRPr lang="it-IT" dirty="0">
              <a:latin typeface="Arial" panose="020B0604020202020204" pitchFamily="34" charset="0"/>
              <a:cs typeface="Arial" panose="020B0604020202020204" pitchFamily="34" charset="0"/>
            </a:endParaRPr>
          </a:p>
          <a:p>
            <a:pPr marL="0" indent="0">
              <a:buNone/>
            </a:pPr>
            <a:endParaRPr lang="it-I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978673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143500"/>
            <a:ext cx="7454900" cy="1028700"/>
          </a:xfrm>
        </p:spPr>
        <p:txBody>
          <a:bodyPr>
            <a:normAutofit fontScale="90000"/>
          </a:bodyPr>
          <a:lstStyle/>
          <a:p>
            <a:r>
              <a:rPr lang="it-IT" dirty="0"/>
              <a:t/>
            </a:r>
            <a:br>
              <a:rPr lang="it-IT" dirty="0"/>
            </a:br>
            <a:r>
              <a:rPr lang="it-IT" dirty="0"/>
              <a:t/>
            </a:r>
            <a:br>
              <a:rPr lang="it-IT" dirty="0"/>
            </a:br>
            <a:r>
              <a:rPr lang="it-IT" dirty="0"/>
              <a:t/>
            </a:r>
            <a:br>
              <a:rPr lang="it-IT" dirty="0"/>
            </a:br>
            <a:r>
              <a:rPr lang="it-IT" dirty="0"/>
              <a:t/>
            </a:r>
            <a:br>
              <a:rPr lang="it-IT" dirty="0"/>
            </a:br>
            <a:r>
              <a:rPr lang="it-IT" dirty="0"/>
              <a:t/>
            </a:r>
            <a:br>
              <a:rPr lang="it-IT" dirty="0"/>
            </a:br>
            <a:r>
              <a:rPr lang="it-IT" dirty="0"/>
              <a:t/>
            </a:r>
            <a:br>
              <a:rPr lang="it-IT" dirty="0"/>
            </a:br>
            <a:r>
              <a:rPr lang="it-IT" dirty="0"/>
              <a:t>Bilancio</a:t>
            </a:r>
          </a:p>
        </p:txBody>
      </p:sp>
      <p:sp>
        <p:nvSpPr>
          <p:cNvPr id="3" name="Segnaposto contenuto 2"/>
          <p:cNvSpPr>
            <a:spLocks noGrp="1"/>
          </p:cNvSpPr>
          <p:nvPr>
            <p:ph idx="1"/>
          </p:nvPr>
        </p:nvSpPr>
        <p:spPr>
          <a:xfrm>
            <a:off x="762000" y="685800"/>
            <a:ext cx="7543800" cy="4343400"/>
          </a:xfrm>
        </p:spPr>
        <p:txBody>
          <a:bodyPr>
            <a:normAutofit fontScale="85000" lnSpcReduction="10000"/>
          </a:bodyPr>
          <a:lstStyle/>
          <a:p>
            <a:pPr marL="0" indent="0" algn="just">
              <a:buNone/>
            </a:pPr>
            <a:r>
              <a:rPr lang="it-IT" dirty="0">
                <a:latin typeface="Arial"/>
                <a:cs typeface="Arial"/>
              </a:rPr>
              <a:t>Oggetto della prestazione è l’attività di </a:t>
            </a:r>
            <a:r>
              <a:rPr lang="it-IT" b="1" dirty="0">
                <a:latin typeface="Arial"/>
                <a:cs typeface="Arial"/>
              </a:rPr>
              <a:t>consulenza ed assistenza</a:t>
            </a:r>
            <a:r>
              <a:rPr lang="it-IT" dirty="0">
                <a:latin typeface="Arial"/>
                <a:cs typeface="Arial"/>
              </a:rPr>
              <a:t> svolta nei confronti del cliente per la formazione, a norma di legge, dello Stato patrimoniale e del Conto economico, e della Nota integrativa, </a:t>
            </a:r>
            <a:r>
              <a:rPr lang="it-IT" b="1" dirty="0">
                <a:latin typeface="Arial"/>
                <a:cs typeface="Arial"/>
              </a:rPr>
              <a:t>nonché l’eventuale attività di consulenza ed assistenza per la materiale formazione da parte del Professionista della relazione sulla gestione per conto dell’organo amministrativo.</a:t>
            </a:r>
          </a:p>
          <a:p>
            <a:pPr marL="0" indent="0">
              <a:buNone/>
            </a:pPr>
            <a:r>
              <a:rPr lang="it-IT" dirty="0">
                <a:latin typeface="Arial"/>
                <a:cs typeface="Arial"/>
              </a:rPr>
              <a:t>Formano oggetto della prestazione:</a:t>
            </a:r>
          </a:p>
          <a:p>
            <a:pPr marL="457200" lvl="0" indent="-457200">
              <a:buFont typeface="Wingdings" charset="2"/>
              <a:buAutoNum type="arabicPlain"/>
            </a:pPr>
            <a:r>
              <a:rPr lang="it-IT" dirty="0" smtClean="0">
                <a:latin typeface="Arial"/>
                <a:cs typeface="Arial"/>
              </a:rPr>
              <a:t>la </a:t>
            </a:r>
            <a:r>
              <a:rPr lang="it-IT" dirty="0">
                <a:latin typeface="Arial"/>
                <a:cs typeface="Arial"/>
              </a:rPr>
              <a:t>riclassificazione del bilancio, secondo lo schema previsto dagli artt. 2423 e seguenti del codice civile;</a:t>
            </a:r>
          </a:p>
          <a:p>
            <a:pPr marL="457200" lvl="0" indent="-457200">
              <a:buFont typeface="Wingdings" charset="2"/>
              <a:buAutoNum type="arabicPlain"/>
            </a:pPr>
            <a:r>
              <a:rPr lang="it-IT" dirty="0" smtClean="0">
                <a:latin typeface="Arial"/>
                <a:cs typeface="Arial"/>
              </a:rPr>
              <a:t>La </a:t>
            </a:r>
            <a:r>
              <a:rPr lang="it-IT" dirty="0" smtClean="0">
                <a:latin typeface="Arial"/>
                <a:cs typeface="Arial"/>
              </a:rPr>
              <a:t>predisposizione </a:t>
            </a:r>
            <a:r>
              <a:rPr lang="it-IT" dirty="0">
                <a:latin typeface="Arial"/>
                <a:cs typeface="Arial"/>
              </a:rPr>
              <a:t>della Nota integrativa secondo gli schemi previsti agli artt. 2427-2427 </a:t>
            </a:r>
            <a:r>
              <a:rPr lang="it-IT" i="1" dirty="0">
                <a:latin typeface="Arial"/>
                <a:cs typeface="Arial"/>
              </a:rPr>
              <a:t>bis </a:t>
            </a:r>
            <a:r>
              <a:rPr lang="it-IT" dirty="0">
                <a:latin typeface="Arial"/>
                <a:cs typeface="Arial"/>
              </a:rPr>
              <a:t>c.c.;</a:t>
            </a:r>
          </a:p>
          <a:p>
            <a:pPr marL="457200" lvl="0" indent="-457200">
              <a:buFont typeface="Wingdings" charset="2"/>
              <a:buAutoNum type="arabicPlain"/>
            </a:pPr>
            <a:r>
              <a:rPr lang="it-IT" dirty="0" smtClean="0">
                <a:latin typeface="Arial"/>
                <a:cs typeface="Arial"/>
              </a:rPr>
              <a:t>Il </a:t>
            </a:r>
            <a:r>
              <a:rPr lang="it-IT" dirty="0" smtClean="0">
                <a:latin typeface="Arial"/>
                <a:cs typeface="Arial"/>
              </a:rPr>
              <a:t>deposito </a:t>
            </a:r>
            <a:r>
              <a:rPr lang="it-IT" dirty="0">
                <a:latin typeface="Arial"/>
                <a:cs typeface="Arial"/>
              </a:rPr>
              <a:t>telematico del bilancio presso il Registro delle imprese.</a:t>
            </a:r>
          </a:p>
        </p:txBody>
      </p:sp>
    </p:spTree>
    <p:extLst>
      <p:ext uri="{BB962C8B-B14F-4D97-AF65-F5344CB8AC3E}">
        <p14:creationId xmlns:p14="http://schemas.microsoft.com/office/powerpoint/2010/main" val="36331694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156200"/>
            <a:ext cx="6781800" cy="1016000"/>
          </a:xfrm>
        </p:spPr>
        <p:txBody>
          <a:bodyPr/>
          <a:lstStyle/>
          <a:p>
            <a:r>
              <a:rPr lang="it-IT" dirty="0"/>
              <a:t>Dichiarazioni fiscali</a:t>
            </a:r>
          </a:p>
        </p:txBody>
      </p:sp>
      <p:sp>
        <p:nvSpPr>
          <p:cNvPr id="3" name="Segnaposto contenuto 2"/>
          <p:cNvSpPr>
            <a:spLocks noGrp="1"/>
          </p:cNvSpPr>
          <p:nvPr>
            <p:ph idx="1"/>
          </p:nvPr>
        </p:nvSpPr>
        <p:spPr>
          <a:xfrm>
            <a:off x="762000" y="685800"/>
            <a:ext cx="7543800" cy="4305300"/>
          </a:xfrm>
        </p:spPr>
        <p:txBody>
          <a:bodyPr>
            <a:normAutofit fontScale="77500" lnSpcReduction="20000"/>
          </a:bodyPr>
          <a:lstStyle/>
          <a:p>
            <a:pPr marL="0" indent="0" algn="just">
              <a:buNone/>
            </a:pPr>
            <a:r>
              <a:rPr lang="it-IT" sz="2800" dirty="0">
                <a:solidFill>
                  <a:schemeClr val="tx1"/>
                </a:solidFill>
                <a:latin typeface="Calibri"/>
                <a:cs typeface="Calibri"/>
              </a:rPr>
              <a:t>Oggetto della prestazione è </a:t>
            </a:r>
            <a:r>
              <a:rPr lang="it-IT" sz="2800" b="1" u="sng" dirty="0">
                <a:solidFill>
                  <a:schemeClr val="tx1"/>
                </a:solidFill>
                <a:latin typeface="Calibri"/>
                <a:cs typeface="Calibri"/>
              </a:rPr>
              <a:t>l’attività di assistenza e consulenza </a:t>
            </a:r>
            <a:r>
              <a:rPr lang="it-IT" sz="2800" dirty="0">
                <a:solidFill>
                  <a:schemeClr val="tx1"/>
                </a:solidFill>
                <a:latin typeface="Calibri"/>
                <a:cs typeface="Calibri"/>
              </a:rPr>
              <a:t>resa al</a:t>
            </a:r>
            <a:r>
              <a:rPr lang="it-IT" sz="2800" dirty="0">
                <a:latin typeface="Calibri"/>
                <a:cs typeface="Calibri"/>
              </a:rPr>
              <a:t> cliente per l’assolvimento degli obblighi dichiarativi previsti dalla normativa tributaria vigente. (DPR 322/1998).</a:t>
            </a:r>
          </a:p>
          <a:p>
            <a:pPr marL="0" indent="0">
              <a:buNone/>
            </a:pPr>
            <a:r>
              <a:rPr lang="it-IT" dirty="0">
                <a:latin typeface="Arial"/>
                <a:cs typeface="Arial"/>
              </a:rPr>
              <a:t>Formano oggetto della prestazione:</a:t>
            </a:r>
          </a:p>
          <a:p>
            <a:pPr marL="457200" lvl="0" indent="-457200">
              <a:buFont typeface="Wingdings" charset="2"/>
              <a:buAutoNum type="arabicPlain"/>
            </a:pPr>
            <a:r>
              <a:rPr lang="it-IT" dirty="0" smtClean="0">
                <a:latin typeface="Arial"/>
                <a:cs typeface="Arial"/>
              </a:rPr>
              <a:t>predisposizione </a:t>
            </a:r>
            <a:r>
              <a:rPr lang="it-IT" dirty="0">
                <a:latin typeface="Arial"/>
                <a:cs typeface="Arial"/>
              </a:rPr>
              <a:t>ed invio telematico della dichiarazione annuale IVA;</a:t>
            </a:r>
          </a:p>
          <a:p>
            <a:pPr marL="457200" lvl="0" indent="-457200">
              <a:buFont typeface="Wingdings" charset="2"/>
              <a:buAutoNum type="arabicPlain"/>
            </a:pPr>
            <a:r>
              <a:rPr lang="it-IT" dirty="0">
                <a:latin typeface="Arial"/>
                <a:cs typeface="Arial"/>
              </a:rPr>
              <a:t>predisposizione ed invio telematico della dichiarazione dei redditi;</a:t>
            </a:r>
          </a:p>
          <a:p>
            <a:pPr marL="457200" lvl="0" indent="-457200">
              <a:buFont typeface="Wingdings" charset="2"/>
              <a:buAutoNum type="arabicPlain"/>
            </a:pPr>
            <a:r>
              <a:rPr lang="it-IT" dirty="0">
                <a:latin typeface="Arial"/>
                <a:cs typeface="Arial"/>
              </a:rPr>
              <a:t>predisposizione ed invio telematico della dichiarazione IRAP;</a:t>
            </a:r>
          </a:p>
          <a:p>
            <a:pPr marL="457200" lvl="0" indent="-457200">
              <a:buFont typeface="Wingdings" charset="2"/>
              <a:buAutoNum type="arabicPlain"/>
            </a:pPr>
            <a:r>
              <a:rPr lang="it-IT" dirty="0">
                <a:latin typeface="Arial"/>
                <a:cs typeface="Arial"/>
              </a:rPr>
              <a:t>invio telematico della comunicazione relativa agli studi di settore;</a:t>
            </a:r>
          </a:p>
          <a:p>
            <a:pPr marL="457200" lvl="0" indent="-457200">
              <a:buFont typeface="Wingdings" charset="2"/>
              <a:buAutoNum type="arabicPlain"/>
            </a:pPr>
            <a:r>
              <a:rPr lang="it-IT" dirty="0">
                <a:latin typeface="Arial"/>
                <a:cs typeface="Arial"/>
              </a:rPr>
              <a:t>elaborazione e liquidazione delle imposte relative, predisposizione dei modelli di versamento;</a:t>
            </a:r>
          </a:p>
          <a:p>
            <a:pPr marL="457200" lvl="0" indent="-457200">
              <a:buFont typeface="Wingdings" charset="2"/>
              <a:buAutoNum type="arabicPlain"/>
            </a:pPr>
            <a:r>
              <a:rPr lang="it-IT" dirty="0">
                <a:latin typeface="Arial"/>
                <a:cs typeface="Arial"/>
              </a:rPr>
              <a:t>invio telematico del modello F24.</a:t>
            </a:r>
          </a:p>
          <a:p>
            <a:endParaRPr lang="it-IT" dirty="0"/>
          </a:p>
        </p:txBody>
      </p:sp>
    </p:spTree>
    <p:extLst>
      <p:ext uri="{BB962C8B-B14F-4D97-AF65-F5344CB8AC3E}">
        <p14:creationId xmlns:p14="http://schemas.microsoft.com/office/powerpoint/2010/main" val="3100027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Assistenza e Consulenza</a:t>
            </a:r>
          </a:p>
        </p:txBody>
      </p:sp>
      <p:sp>
        <p:nvSpPr>
          <p:cNvPr id="3" name="Segnaposto contenuto 2"/>
          <p:cNvSpPr>
            <a:spLocks noGrp="1"/>
          </p:cNvSpPr>
          <p:nvPr>
            <p:ph idx="1"/>
          </p:nvPr>
        </p:nvSpPr>
        <p:spPr>
          <a:xfrm>
            <a:off x="762000" y="685799"/>
            <a:ext cx="7543800" cy="4436533"/>
          </a:xfrm>
        </p:spPr>
        <p:txBody>
          <a:bodyPr>
            <a:normAutofit lnSpcReduction="10000"/>
          </a:bodyPr>
          <a:lstStyle/>
          <a:p>
            <a:pPr marL="0" indent="0" algn="ctr">
              <a:buNone/>
            </a:pPr>
            <a:r>
              <a:rPr lang="it-IT" sz="2200" b="1" dirty="0">
                <a:latin typeface="Arial"/>
                <a:cs typeface="Arial"/>
              </a:rPr>
              <a:t>DEVOTO-OLI VOCABOLARIO DELLA LINGUA ITALIANA</a:t>
            </a:r>
          </a:p>
          <a:p>
            <a:pPr marL="0" indent="0" algn="ctr">
              <a:buNone/>
            </a:pPr>
            <a:endParaRPr lang="it-IT" sz="2200" b="1" dirty="0">
              <a:latin typeface="Arial"/>
              <a:cs typeface="Arial"/>
            </a:endParaRPr>
          </a:p>
          <a:p>
            <a:pPr algn="just"/>
            <a:r>
              <a:rPr lang="it-IT" b="1" dirty="0">
                <a:latin typeface="Arial"/>
                <a:cs typeface="Arial"/>
              </a:rPr>
              <a:t>Assistenza</a:t>
            </a:r>
            <a:r>
              <a:rPr lang="it-IT" dirty="0">
                <a:latin typeface="Arial"/>
                <a:cs typeface="Arial"/>
              </a:rPr>
              <a:t> </a:t>
            </a:r>
            <a:r>
              <a:rPr lang="it-IT" dirty="0">
                <a:latin typeface="Arial"/>
                <a:cs typeface="Arial"/>
                <a:sym typeface="Wingdings"/>
              </a:rPr>
              <a:t></a:t>
            </a:r>
            <a:r>
              <a:rPr lang="it-IT" dirty="0">
                <a:latin typeface="Arial"/>
                <a:cs typeface="Arial"/>
              </a:rPr>
              <a:t> Opera svolta da chi si trattiene presso chi ha bisogno di cure o prestazioni professionali, da “Assistere”.</a:t>
            </a:r>
          </a:p>
          <a:p>
            <a:pPr algn="just"/>
            <a:r>
              <a:rPr lang="it-IT" b="1" dirty="0">
                <a:latin typeface="Arial"/>
                <a:cs typeface="Arial"/>
              </a:rPr>
              <a:t>Assistere</a:t>
            </a:r>
            <a:r>
              <a:rPr lang="it-IT" dirty="0">
                <a:latin typeface="Arial"/>
                <a:cs typeface="Arial"/>
              </a:rPr>
              <a:t> (</a:t>
            </a:r>
            <a:r>
              <a:rPr lang="it-IT" b="1" i="1" dirty="0" err="1">
                <a:latin typeface="Arial"/>
                <a:cs typeface="Arial"/>
              </a:rPr>
              <a:t>tr</a:t>
            </a:r>
            <a:r>
              <a:rPr lang="it-IT" dirty="0">
                <a:latin typeface="Arial"/>
                <a:cs typeface="Arial"/>
              </a:rPr>
              <a:t>.) </a:t>
            </a:r>
            <a:r>
              <a:rPr lang="it-IT" dirty="0">
                <a:latin typeface="Arial"/>
                <a:cs typeface="Arial"/>
                <a:sym typeface="Wingdings"/>
              </a:rPr>
              <a:t></a:t>
            </a:r>
            <a:r>
              <a:rPr lang="it-IT" dirty="0">
                <a:latin typeface="Arial"/>
                <a:cs typeface="Arial"/>
              </a:rPr>
              <a:t> Aiutare prestando la propria opera professionale.</a:t>
            </a:r>
          </a:p>
          <a:p>
            <a:pPr algn="just"/>
            <a:r>
              <a:rPr lang="it-IT" b="1" dirty="0">
                <a:latin typeface="Arial"/>
                <a:cs typeface="Arial"/>
              </a:rPr>
              <a:t>Consulenza </a:t>
            </a:r>
            <a:r>
              <a:rPr lang="it-IT" dirty="0">
                <a:latin typeface="Arial"/>
                <a:cs typeface="Arial"/>
                <a:sym typeface="Wingdings"/>
              </a:rPr>
              <a:t> prestazione di un “Consulente”. </a:t>
            </a:r>
          </a:p>
          <a:p>
            <a:pPr algn="just"/>
            <a:r>
              <a:rPr lang="it-IT" b="1" dirty="0">
                <a:latin typeface="Arial"/>
                <a:cs typeface="Arial"/>
                <a:sym typeface="Wingdings"/>
              </a:rPr>
              <a:t>Consulente</a:t>
            </a:r>
            <a:r>
              <a:rPr lang="it-IT" dirty="0">
                <a:latin typeface="Arial"/>
                <a:cs typeface="Arial"/>
                <a:sym typeface="Wingdings"/>
              </a:rPr>
              <a:t>  Professionista a cui si ricorre per consigli, chiarimenti, pareri su materia inerente la sua professione.</a:t>
            </a:r>
            <a:endParaRPr lang="it-IT" dirty="0">
              <a:latin typeface="Arial"/>
              <a:cs typeface="Arial"/>
            </a:endParaRPr>
          </a:p>
        </p:txBody>
      </p:sp>
    </p:spTree>
    <p:extLst>
      <p:ext uri="{BB962C8B-B14F-4D97-AF65-F5344CB8AC3E}">
        <p14:creationId xmlns:p14="http://schemas.microsoft.com/office/powerpoint/2010/main" val="36344220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1999" y="5577416"/>
            <a:ext cx="7543801" cy="594783"/>
          </a:xfrm>
        </p:spPr>
        <p:txBody>
          <a:bodyPr>
            <a:normAutofit/>
          </a:bodyPr>
          <a:lstStyle/>
          <a:p>
            <a:r>
              <a:rPr lang="it-IT" sz="2800" dirty="0"/>
              <a:t>Consulenza e assistenza generica e continuativa 1</a:t>
            </a:r>
          </a:p>
        </p:txBody>
      </p:sp>
      <p:sp>
        <p:nvSpPr>
          <p:cNvPr id="3" name="Segnaposto contenuto 2"/>
          <p:cNvSpPr>
            <a:spLocks noGrp="1"/>
          </p:cNvSpPr>
          <p:nvPr>
            <p:ph idx="1"/>
          </p:nvPr>
        </p:nvSpPr>
        <p:spPr>
          <a:xfrm>
            <a:off x="762000" y="685799"/>
            <a:ext cx="7543800" cy="4722283"/>
          </a:xfrm>
        </p:spPr>
        <p:txBody>
          <a:bodyPr>
            <a:normAutofit fontScale="77500" lnSpcReduction="20000"/>
          </a:bodyPr>
          <a:lstStyle/>
          <a:p>
            <a:pPr marL="0" indent="0" algn="just">
              <a:buNone/>
            </a:pPr>
            <a:r>
              <a:rPr lang="it-IT" b="1" dirty="0">
                <a:latin typeface="Arial"/>
                <a:cs typeface="Arial"/>
              </a:rPr>
              <a:t>Oggetto della prestazione è l’attività di assistenza e consulenza in materia </a:t>
            </a:r>
            <a:r>
              <a:rPr lang="it-IT" b="1" dirty="0">
                <a:solidFill>
                  <a:srgbClr val="0000FF"/>
                </a:solidFill>
                <a:latin typeface="Arial"/>
                <a:cs typeface="Arial"/>
              </a:rPr>
              <a:t>societaria</a:t>
            </a:r>
            <a:r>
              <a:rPr lang="it-IT" b="1" dirty="0">
                <a:latin typeface="Arial"/>
                <a:cs typeface="Arial"/>
              </a:rPr>
              <a:t>, </a:t>
            </a:r>
            <a:r>
              <a:rPr lang="it-IT" b="1" dirty="0">
                <a:solidFill>
                  <a:srgbClr val="FF0000"/>
                </a:solidFill>
                <a:latin typeface="Arial"/>
                <a:cs typeface="Arial"/>
              </a:rPr>
              <a:t>aziendale e tributaria</a:t>
            </a:r>
            <a:r>
              <a:rPr lang="it-IT" b="1" dirty="0">
                <a:solidFill>
                  <a:srgbClr val="FF6600"/>
                </a:solidFill>
                <a:latin typeface="Arial"/>
                <a:cs typeface="Arial"/>
              </a:rPr>
              <a:t> </a:t>
            </a:r>
            <a:r>
              <a:rPr lang="it-IT" b="1" dirty="0">
                <a:latin typeface="Arial"/>
                <a:cs typeface="Arial"/>
              </a:rPr>
              <a:t>a carattere continuativo e generico, svolta dal Professionista nei confronti del cliente</a:t>
            </a:r>
            <a:r>
              <a:rPr lang="it-IT" dirty="0">
                <a:latin typeface="Arial"/>
                <a:cs typeface="Arial"/>
              </a:rPr>
              <a:t>.</a:t>
            </a:r>
            <a:endParaRPr lang="it-IT" sz="4400" dirty="0">
              <a:latin typeface="Arial"/>
              <a:cs typeface="Arial"/>
            </a:endParaRPr>
          </a:p>
          <a:p>
            <a:pPr marL="0" indent="0">
              <a:buNone/>
            </a:pPr>
            <a:endParaRPr lang="it-IT" dirty="0">
              <a:latin typeface="Arial"/>
              <a:cs typeface="Arial"/>
            </a:endParaRPr>
          </a:p>
          <a:p>
            <a:pPr marL="0" indent="0" algn="just">
              <a:buNone/>
            </a:pPr>
            <a:r>
              <a:rPr lang="it-IT" dirty="0">
                <a:latin typeface="Arial"/>
                <a:cs typeface="Arial"/>
              </a:rPr>
              <a:t>Per consulenza in materia </a:t>
            </a:r>
            <a:r>
              <a:rPr lang="it-IT" dirty="0">
                <a:solidFill>
                  <a:srgbClr val="0000FF"/>
                </a:solidFill>
                <a:latin typeface="Arial"/>
                <a:cs typeface="Arial"/>
              </a:rPr>
              <a:t>societaria deve intendersi quell’attività di assistenza volta </a:t>
            </a:r>
            <a:r>
              <a:rPr lang="it-IT" b="1" u="sng" dirty="0">
                <a:solidFill>
                  <a:srgbClr val="0000FF"/>
                </a:solidFill>
                <a:latin typeface="Arial"/>
                <a:cs typeface="Arial"/>
              </a:rPr>
              <a:t>ad assicurare il rispetto degli adempimenti di natura prevalentemente formale</a:t>
            </a:r>
            <a:r>
              <a:rPr lang="it-IT" dirty="0">
                <a:solidFill>
                  <a:srgbClr val="0000FF"/>
                </a:solidFill>
                <a:latin typeface="Arial"/>
                <a:cs typeface="Arial"/>
              </a:rPr>
              <a:t>, relativi al regolare svolgimento della vita dell’ente societario in quanto tale</a:t>
            </a:r>
            <a:r>
              <a:rPr lang="it-IT" dirty="0">
                <a:latin typeface="Arial"/>
                <a:cs typeface="Arial"/>
              </a:rPr>
              <a:t>, con riferimento alla forma giuridica in cui l’ente è costituito.</a:t>
            </a:r>
          </a:p>
          <a:p>
            <a:pPr marL="0" indent="0">
              <a:buNone/>
            </a:pPr>
            <a:endParaRPr lang="it-IT" sz="4400" dirty="0">
              <a:latin typeface="Arial"/>
              <a:cs typeface="Arial"/>
            </a:endParaRPr>
          </a:p>
          <a:p>
            <a:pPr marL="0" indent="0" algn="just">
              <a:buNone/>
            </a:pPr>
            <a:r>
              <a:rPr lang="it-IT" dirty="0">
                <a:latin typeface="Arial"/>
                <a:cs typeface="Arial"/>
              </a:rPr>
              <a:t>Per attività di </a:t>
            </a:r>
            <a:r>
              <a:rPr lang="it-IT" u="sng" dirty="0">
                <a:latin typeface="Arial"/>
                <a:cs typeface="Arial"/>
              </a:rPr>
              <a:t>consulenza </a:t>
            </a:r>
            <a:r>
              <a:rPr lang="it-IT" u="sng" dirty="0">
                <a:solidFill>
                  <a:srgbClr val="FF0000"/>
                </a:solidFill>
                <a:latin typeface="Arial"/>
                <a:cs typeface="Arial"/>
              </a:rPr>
              <a:t>aziendale e tributaria deve intendersi quel complesso di attività di consulenza e assistenza all’impresa, poste in essere dal Professionista e relative all’attività economica effettivamente svolta dall’azienda nello sviluppo dei suoi rapporti articolati nei vari aspetti contrattuali, tributari, amministrativi, commerciali e gestionali, </a:t>
            </a:r>
            <a:r>
              <a:rPr lang="it-IT" b="1" u="sng" dirty="0">
                <a:solidFill>
                  <a:srgbClr val="FF0000"/>
                </a:solidFill>
                <a:latin typeface="Arial"/>
                <a:cs typeface="Arial"/>
              </a:rPr>
              <a:t>svolta a livello generale</a:t>
            </a:r>
            <a:r>
              <a:rPr lang="it-IT" dirty="0">
                <a:solidFill>
                  <a:srgbClr val="FF0000"/>
                </a:solidFill>
                <a:latin typeface="Arial"/>
                <a:cs typeface="Arial"/>
              </a:rPr>
              <a:t>.</a:t>
            </a:r>
            <a:endParaRPr lang="it-IT" sz="4400" dirty="0">
              <a:solidFill>
                <a:srgbClr val="FF0000"/>
              </a:solidFill>
              <a:latin typeface="Arial"/>
              <a:cs typeface="Arial"/>
            </a:endParaRPr>
          </a:p>
        </p:txBody>
      </p:sp>
    </p:spTree>
    <p:extLst>
      <p:ext uri="{BB962C8B-B14F-4D97-AF65-F5344CB8AC3E}">
        <p14:creationId xmlns:p14="http://schemas.microsoft.com/office/powerpoint/2010/main" val="23814537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1999" y="5334000"/>
            <a:ext cx="7736417" cy="838200"/>
          </a:xfrm>
        </p:spPr>
        <p:txBody>
          <a:bodyPr>
            <a:normAutofit/>
          </a:bodyPr>
          <a:lstStyle/>
          <a:p>
            <a:r>
              <a:rPr lang="it-IT" sz="2800" dirty="0"/>
              <a:t>Consulenza e assistenza generica e continuativa 2</a:t>
            </a:r>
          </a:p>
        </p:txBody>
      </p:sp>
      <p:sp>
        <p:nvSpPr>
          <p:cNvPr id="3" name="Segnaposto contenuto 2"/>
          <p:cNvSpPr>
            <a:spLocks noGrp="1"/>
          </p:cNvSpPr>
          <p:nvPr>
            <p:ph idx="1"/>
          </p:nvPr>
        </p:nvSpPr>
        <p:spPr>
          <a:xfrm>
            <a:off x="762000" y="685800"/>
            <a:ext cx="7543800" cy="4648200"/>
          </a:xfrm>
        </p:spPr>
        <p:txBody>
          <a:bodyPr>
            <a:normAutofit fontScale="92500" lnSpcReduction="20000"/>
          </a:bodyPr>
          <a:lstStyle/>
          <a:p>
            <a:pPr marL="0" indent="0" algn="just">
              <a:buNone/>
            </a:pPr>
            <a:r>
              <a:rPr lang="it-IT" dirty="0">
                <a:latin typeface="Arial"/>
                <a:cs typeface="Arial"/>
              </a:rPr>
              <a:t>Ciò premesso si conviene che </a:t>
            </a:r>
            <a:r>
              <a:rPr lang="it-IT" b="1" u="sng" dirty="0">
                <a:latin typeface="Arial"/>
                <a:cs typeface="Arial"/>
              </a:rPr>
              <a:t>sono ricompresi nel presente incarico</a:t>
            </a:r>
            <a:r>
              <a:rPr lang="it-IT" dirty="0">
                <a:latin typeface="Arial"/>
                <a:cs typeface="Arial"/>
              </a:rPr>
              <a:t>: </a:t>
            </a:r>
            <a:endParaRPr lang="it-IT" sz="4400" dirty="0">
              <a:latin typeface="Arial"/>
              <a:cs typeface="Arial"/>
            </a:endParaRPr>
          </a:p>
          <a:p>
            <a:pPr lvl="0" algn="just">
              <a:buFont typeface="Wingdings" charset="2"/>
              <a:buChar char="ü"/>
            </a:pPr>
            <a:r>
              <a:rPr lang="it-IT" dirty="0">
                <a:latin typeface="Arial"/>
                <a:cs typeface="Arial"/>
              </a:rPr>
              <a:t>la consulenza, anche telefonica, sulle procedure fiscali ricorrenti su problematiche specifiche del cliente;</a:t>
            </a:r>
            <a:endParaRPr lang="it-IT" sz="4400" dirty="0">
              <a:latin typeface="Arial"/>
              <a:cs typeface="Arial"/>
            </a:endParaRPr>
          </a:p>
          <a:p>
            <a:pPr lvl="0" algn="just">
              <a:buFont typeface="Wingdings" charset="2"/>
              <a:buChar char="ü"/>
            </a:pPr>
            <a:r>
              <a:rPr lang="it-IT" dirty="0">
                <a:latin typeface="Arial"/>
                <a:cs typeface="Arial"/>
              </a:rPr>
              <a:t>l’aggiornamento sulle novità e modifiche della legislazione fiscale mediante invio di circolari e comunicazioni telefoniche;</a:t>
            </a:r>
            <a:endParaRPr lang="it-IT" sz="4400" dirty="0">
              <a:latin typeface="Arial"/>
              <a:cs typeface="Arial"/>
            </a:endParaRPr>
          </a:p>
          <a:p>
            <a:pPr lvl="0" algn="just">
              <a:buFont typeface="Wingdings" charset="2"/>
              <a:buChar char="ü"/>
            </a:pPr>
            <a:r>
              <a:rPr lang="it-IT" dirty="0">
                <a:latin typeface="Arial"/>
                <a:cs typeface="Arial"/>
              </a:rPr>
              <a:t>l’assistenza nella predisposizione e elaborazione di due situazioni contabili periodiche (al 30 giugno ed al 30 settembre);</a:t>
            </a:r>
            <a:endParaRPr lang="it-IT" sz="4400" dirty="0">
              <a:latin typeface="Arial"/>
              <a:cs typeface="Arial"/>
            </a:endParaRPr>
          </a:p>
          <a:p>
            <a:pPr lvl="0" algn="just">
              <a:buFont typeface="Wingdings" charset="2"/>
              <a:buChar char="ü"/>
            </a:pPr>
            <a:r>
              <a:rPr lang="it-IT" dirty="0">
                <a:latin typeface="Arial"/>
                <a:cs typeface="Arial"/>
              </a:rPr>
              <a:t>un incontro con periodicità trimestrale della durata di (1 o ½ giornata), da concordare all’inizio del mandato per tutta la durata dell’incarico, presso la sede del cliente per l’assistenza nelle principali operazioni di gestione aziendale.</a:t>
            </a:r>
            <a:endParaRPr lang="it-IT" sz="4400" dirty="0">
              <a:latin typeface="Arial"/>
              <a:cs typeface="Arial"/>
            </a:endParaRPr>
          </a:p>
          <a:p>
            <a:endParaRPr lang="it-IT" dirty="0"/>
          </a:p>
        </p:txBody>
      </p:sp>
    </p:spTree>
    <p:extLst>
      <p:ext uri="{BB962C8B-B14F-4D97-AF65-F5344CB8AC3E}">
        <p14:creationId xmlns:p14="http://schemas.microsoft.com/office/powerpoint/2010/main" val="9121729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640916"/>
            <a:ext cx="6781800" cy="531283"/>
          </a:xfrm>
        </p:spPr>
        <p:txBody>
          <a:bodyPr>
            <a:normAutofit/>
          </a:bodyPr>
          <a:lstStyle/>
          <a:p>
            <a:r>
              <a:rPr lang="it-IT" sz="2800" dirty="0"/>
              <a:t>Esclusioni</a:t>
            </a:r>
          </a:p>
        </p:txBody>
      </p:sp>
      <p:sp>
        <p:nvSpPr>
          <p:cNvPr id="3" name="Segnaposto contenuto 2"/>
          <p:cNvSpPr>
            <a:spLocks noGrp="1"/>
          </p:cNvSpPr>
          <p:nvPr>
            <p:ph idx="1"/>
          </p:nvPr>
        </p:nvSpPr>
        <p:spPr>
          <a:xfrm>
            <a:off x="762000" y="685800"/>
            <a:ext cx="7543800" cy="4955116"/>
          </a:xfrm>
        </p:spPr>
        <p:txBody>
          <a:bodyPr>
            <a:normAutofit fontScale="55000" lnSpcReduction="20000"/>
          </a:bodyPr>
          <a:lstStyle/>
          <a:p>
            <a:pPr marL="0" indent="0">
              <a:buNone/>
            </a:pPr>
            <a:r>
              <a:rPr lang="it-IT" b="1" dirty="0">
                <a:latin typeface="Arial"/>
                <a:cs typeface="Arial"/>
              </a:rPr>
              <a:t>Attività escluse</a:t>
            </a:r>
            <a:endParaRPr lang="it-IT" sz="4400" dirty="0">
              <a:latin typeface="Arial"/>
              <a:cs typeface="Arial"/>
            </a:endParaRPr>
          </a:p>
          <a:p>
            <a:pPr marL="0" indent="0">
              <a:buNone/>
            </a:pPr>
            <a:r>
              <a:rPr lang="it-IT" dirty="0">
                <a:latin typeface="Arial"/>
                <a:cs typeface="Arial"/>
              </a:rPr>
              <a:t>Si conviene che </a:t>
            </a:r>
            <a:r>
              <a:rPr lang="it-IT" b="1" dirty="0">
                <a:latin typeface="Arial"/>
                <a:cs typeface="Arial"/>
              </a:rPr>
              <a:t>NON</a:t>
            </a:r>
            <a:r>
              <a:rPr lang="it-IT" dirty="0">
                <a:latin typeface="Arial"/>
                <a:cs typeface="Arial"/>
              </a:rPr>
              <a:t> sono state ricomprese nel preventivo di massima, e pertanto </a:t>
            </a:r>
            <a:r>
              <a:rPr lang="it-IT" b="1" u="sng" dirty="0">
                <a:latin typeface="Arial"/>
                <a:cs typeface="Arial"/>
              </a:rPr>
              <a:t>NON formano oggetto del presente incarico</a:t>
            </a:r>
            <a:r>
              <a:rPr lang="it-IT" dirty="0">
                <a:latin typeface="Arial"/>
                <a:cs typeface="Arial"/>
              </a:rPr>
              <a:t> le prestazioni professionali relative a:</a:t>
            </a:r>
            <a:endParaRPr lang="it-IT" sz="4400" dirty="0">
              <a:latin typeface="Arial"/>
              <a:cs typeface="Arial"/>
            </a:endParaRPr>
          </a:p>
          <a:p>
            <a:pPr lvl="0">
              <a:buFont typeface="Wingdings" charset="2"/>
              <a:buChar char="ü"/>
            </a:pPr>
            <a:r>
              <a:rPr lang="it-IT" dirty="0">
                <a:latin typeface="Arial"/>
                <a:cs typeface="Arial"/>
              </a:rPr>
              <a:t>L’ assistenza tributaria per tutte le attività di controllo di eventuali avviso bonari (verifiche ex 36 bis e 36 ter </a:t>
            </a:r>
            <a:r>
              <a:rPr lang="it-IT" dirty="0" err="1">
                <a:latin typeface="Arial"/>
                <a:cs typeface="Arial"/>
              </a:rPr>
              <a:t>dpr</a:t>
            </a:r>
            <a:r>
              <a:rPr lang="it-IT" dirty="0">
                <a:latin typeface="Arial"/>
                <a:cs typeface="Arial"/>
              </a:rPr>
              <a:t> 600/72)</a:t>
            </a:r>
          </a:p>
          <a:p>
            <a:pPr>
              <a:buFont typeface="Wingdings" charset="2"/>
              <a:buChar char="ü"/>
            </a:pPr>
            <a:r>
              <a:rPr lang="it-IT" dirty="0">
                <a:latin typeface="Arial"/>
                <a:cs typeface="Arial"/>
              </a:rPr>
              <a:t>L’ assistenza tributaria per tutte le attività di ravvedimento operoso relative all’omesso versamento di imposte tributi e contributi; </a:t>
            </a:r>
          </a:p>
          <a:p>
            <a:pPr lvl="0">
              <a:buFont typeface="Wingdings" charset="2"/>
              <a:buChar char="ü"/>
            </a:pPr>
            <a:r>
              <a:rPr lang="it-IT" dirty="0">
                <a:latin typeface="Arial"/>
                <a:cs typeface="Arial"/>
              </a:rPr>
              <a:t>consulenza, assistenza e rappresentanza tributaria in occasione di Accessi, Ispezioni, Verifiche e controlli posti in essere da parte delle autorità ad essi preposte;</a:t>
            </a:r>
            <a:endParaRPr lang="it-IT" sz="4400" dirty="0">
              <a:latin typeface="Arial"/>
              <a:cs typeface="Arial"/>
            </a:endParaRPr>
          </a:p>
          <a:p>
            <a:pPr lvl="0">
              <a:buFont typeface="Wingdings" charset="2"/>
              <a:buChar char="ü"/>
            </a:pPr>
            <a:r>
              <a:rPr lang="it-IT" dirty="0">
                <a:latin typeface="Arial"/>
                <a:cs typeface="Arial"/>
              </a:rPr>
              <a:t>consulenza, assistenza e rappresentanza tributaria nelle fase del contenzioso tributario ad ogni livello;</a:t>
            </a:r>
            <a:endParaRPr lang="it-IT" sz="4400" dirty="0">
              <a:latin typeface="Arial"/>
              <a:cs typeface="Arial"/>
            </a:endParaRPr>
          </a:p>
          <a:p>
            <a:pPr lvl="0">
              <a:buFont typeface="Wingdings" charset="2"/>
              <a:buChar char="ü"/>
            </a:pPr>
            <a:r>
              <a:rPr lang="it-IT" dirty="0">
                <a:latin typeface="Arial"/>
                <a:cs typeface="Arial"/>
              </a:rPr>
              <a:t>consulenza nella predisposizione e stipula di specifici contratti; l’assistenza precontrattuale nelle trattative con le controparti;</a:t>
            </a:r>
            <a:endParaRPr lang="it-IT" sz="4400" dirty="0">
              <a:latin typeface="Arial"/>
              <a:cs typeface="Arial"/>
            </a:endParaRPr>
          </a:p>
          <a:p>
            <a:pPr lvl="0">
              <a:buFont typeface="Wingdings" charset="2"/>
              <a:buChar char="ü"/>
            </a:pPr>
            <a:r>
              <a:rPr lang="it-IT" dirty="0">
                <a:latin typeface="Arial"/>
                <a:cs typeface="Arial"/>
              </a:rPr>
              <a:t>diagnosi ed attività di check-up aziendale, analisi dei bilanci, analisi dei costi aziendali;</a:t>
            </a:r>
            <a:endParaRPr lang="it-IT" sz="4400" dirty="0">
              <a:latin typeface="Arial"/>
              <a:cs typeface="Arial"/>
            </a:endParaRPr>
          </a:p>
          <a:p>
            <a:pPr lvl="0">
              <a:buFont typeface="Wingdings" charset="2"/>
              <a:buChar char="ü"/>
            </a:pPr>
            <a:r>
              <a:rPr lang="it-IT" dirty="0">
                <a:latin typeface="Arial"/>
                <a:cs typeface="Arial"/>
              </a:rPr>
              <a:t>consulenza per l’impianto di specifici sistemi di controllo direzionale;</a:t>
            </a:r>
            <a:endParaRPr lang="it-IT" sz="4400" dirty="0">
              <a:latin typeface="Arial"/>
              <a:cs typeface="Arial"/>
            </a:endParaRPr>
          </a:p>
          <a:p>
            <a:pPr lvl="0">
              <a:buFont typeface="Wingdings" charset="2"/>
              <a:buChar char="ü"/>
            </a:pPr>
            <a:r>
              <a:rPr lang="it-IT" dirty="0">
                <a:latin typeface="Arial"/>
                <a:cs typeface="Arial"/>
              </a:rPr>
              <a:t>predisposizione, sviluppo ed implementazione di attività di programmazione e controllo economico finanziario;</a:t>
            </a:r>
            <a:endParaRPr lang="it-IT" sz="4400" dirty="0">
              <a:latin typeface="Arial"/>
              <a:cs typeface="Arial"/>
            </a:endParaRPr>
          </a:p>
          <a:p>
            <a:pPr lvl="0">
              <a:buFont typeface="Wingdings" charset="2"/>
              <a:buChar char="ü"/>
            </a:pPr>
            <a:r>
              <a:rPr lang="it-IT" dirty="0">
                <a:latin typeface="Arial"/>
                <a:cs typeface="Arial"/>
              </a:rPr>
              <a:t>consulenza di natura economico-finanziaria finalizzata alla predisposizione di studi e ricerche relativi a:</a:t>
            </a:r>
            <a:endParaRPr lang="it-IT" sz="4400" dirty="0">
              <a:latin typeface="Arial"/>
              <a:cs typeface="Arial"/>
            </a:endParaRPr>
          </a:p>
          <a:p>
            <a:pPr lvl="1">
              <a:buFont typeface="Wingdings" charset="2"/>
              <a:buChar char="ü"/>
            </a:pPr>
            <a:r>
              <a:rPr lang="it-IT" sz="2400" dirty="0">
                <a:latin typeface="Arial"/>
                <a:cs typeface="Arial"/>
              </a:rPr>
              <a:t>scelta delle diverse forme tecniche di finanziamento; </a:t>
            </a:r>
            <a:endParaRPr lang="it-IT" sz="4400" dirty="0">
              <a:latin typeface="Arial"/>
              <a:cs typeface="Arial"/>
            </a:endParaRPr>
          </a:p>
          <a:p>
            <a:pPr lvl="1">
              <a:buFont typeface="Wingdings" charset="2"/>
              <a:buChar char="ü"/>
            </a:pPr>
            <a:r>
              <a:rPr lang="it-IT" sz="2400" dirty="0">
                <a:latin typeface="Arial"/>
                <a:cs typeface="Arial"/>
              </a:rPr>
              <a:t>attività di valutazione tecnica dell’iniziativa di impresa e di predisposizione dei </a:t>
            </a:r>
            <a:r>
              <a:rPr lang="it-IT" sz="2400" i="1" dirty="0">
                <a:latin typeface="Arial"/>
                <a:cs typeface="Arial"/>
              </a:rPr>
              <a:t>business</a:t>
            </a:r>
            <a:r>
              <a:rPr lang="it-IT" sz="2400" dirty="0">
                <a:latin typeface="Arial"/>
                <a:cs typeface="Arial"/>
              </a:rPr>
              <a:t> </a:t>
            </a:r>
            <a:r>
              <a:rPr lang="it-IT" sz="2400" i="1" dirty="0" err="1">
                <a:latin typeface="Arial"/>
                <a:cs typeface="Arial"/>
              </a:rPr>
              <a:t>plan</a:t>
            </a:r>
            <a:r>
              <a:rPr lang="it-IT" sz="2400" dirty="0">
                <a:latin typeface="Arial"/>
                <a:cs typeface="Arial"/>
              </a:rPr>
              <a:t> per l’accesso a finanziamenti;</a:t>
            </a:r>
            <a:endParaRPr lang="it-IT" sz="4400" dirty="0">
              <a:latin typeface="Arial"/>
              <a:cs typeface="Arial"/>
            </a:endParaRPr>
          </a:p>
          <a:p>
            <a:pPr marL="0" indent="0">
              <a:buNone/>
            </a:pPr>
            <a:r>
              <a:rPr lang="it-IT" dirty="0">
                <a:latin typeface="Arial"/>
                <a:cs typeface="Arial"/>
              </a:rPr>
              <a:t>Qualora il Cliente ravvisasse la necessità di ricevere una delle suddette prestazioni dovrà farne esplicita richiesta e quindi tali prestazioni formeranno oggetto di ulteriore specifico incarico.</a:t>
            </a:r>
            <a:endParaRPr lang="it-IT" sz="4400" dirty="0">
              <a:latin typeface="Arial"/>
              <a:cs typeface="Arial"/>
            </a:endParaRPr>
          </a:p>
        </p:txBody>
      </p:sp>
    </p:spTree>
    <p:extLst>
      <p:ext uri="{BB962C8B-B14F-4D97-AF65-F5344CB8AC3E}">
        <p14:creationId xmlns:p14="http://schemas.microsoft.com/office/powerpoint/2010/main" val="31377902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85ACEA30-6A60-4D68-A0D5-9B71F768BB04}"/>
              </a:ext>
            </a:extLst>
          </p:cNvPr>
          <p:cNvSpPr>
            <a:spLocks noGrp="1"/>
          </p:cNvSpPr>
          <p:nvPr>
            <p:ph type="title"/>
          </p:nvPr>
        </p:nvSpPr>
        <p:spPr>
          <a:xfrm>
            <a:off x="762000" y="4978400"/>
            <a:ext cx="6781800" cy="1193800"/>
          </a:xfrm>
        </p:spPr>
        <p:txBody>
          <a:bodyPr>
            <a:normAutofit/>
          </a:bodyPr>
          <a:lstStyle/>
          <a:p>
            <a:r>
              <a:rPr lang="it-IT" sz="3600" b="1" dirty="0"/>
              <a:t>Consulenza ed assistenza nell’ apertura di una ditta individuale</a:t>
            </a:r>
            <a:r>
              <a:rPr lang="it-IT" sz="3600" b="1" dirty="0" smtClean="0"/>
              <a:t>.</a:t>
            </a:r>
            <a:endParaRPr lang="it-IT" sz="3600" dirty="0"/>
          </a:p>
        </p:txBody>
      </p:sp>
      <p:sp>
        <p:nvSpPr>
          <p:cNvPr id="3" name="Segnaposto contenuto 2">
            <a:extLst>
              <a:ext uri="{FF2B5EF4-FFF2-40B4-BE49-F238E27FC236}">
                <a16:creationId xmlns:a16="http://schemas.microsoft.com/office/drawing/2014/main" xmlns="" id="{99A34E57-BF83-4022-AA48-3D9E1671880A}"/>
              </a:ext>
            </a:extLst>
          </p:cNvPr>
          <p:cNvSpPr>
            <a:spLocks noGrp="1"/>
          </p:cNvSpPr>
          <p:nvPr>
            <p:ph idx="1"/>
          </p:nvPr>
        </p:nvSpPr>
        <p:spPr>
          <a:xfrm>
            <a:off x="762000" y="685800"/>
            <a:ext cx="7543800" cy="4292600"/>
          </a:xfrm>
        </p:spPr>
        <p:txBody>
          <a:bodyPr>
            <a:normAutofit fontScale="55000" lnSpcReduction="20000"/>
          </a:bodyPr>
          <a:lstStyle/>
          <a:p>
            <a:pPr marL="0" indent="0" algn="just">
              <a:buNone/>
            </a:pPr>
            <a:r>
              <a:rPr lang="it-IT" sz="2900" b="1" dirty="0" smtClean="0">
                <a:latin typeface="Calibri"/>
                <a:cs typeface="Calibri"/>
              </a:rPr>
              <a:t>DESCRIZIONE: </a:t>
            </a:r>
            <a:r>
              <a:rPr lang="it-IT" sz="2900" dirty="0" smtClean="0">
                <a:latin typeface="Calibri"/>
                <a:cs typeface="Calibri"/>
              </a:rPr>
              <a:t>Oggetto </a:t>
            </a:r>
            <a:r>
              <a:rPr lang="it-IT" sz="2900" dirty="0">
                <a:latin typeface="Calibri"/>
                <a:cs typeface="Calibri"/>
              </a:rPr>
              <a:t>della prestazione è l’attività di consulenza ed assistenza finalizzata all’avvio di un’attività commerciale/professionale e degli adempimenti strettamente connessi.</a:t>
            </a:r>
          </a:p>
          <a:p>
            <a:pPr marL="0" indent="0">
              <a:buNone/>
            </a:pPr>
            <a:r>
              <a:rPr lang="it-IT" sz="2900" b="1" dirty="0">
                <a:latin typeface="Calibri"/>
                <a:cs typeface="Calibri"/>
              </a:rPr>
              <a:t>La pratica in oggetto richiede i seguenti </a:t>
            </a:r>
            <a:r>
              <a:rPr lang="it-IT" sz="2900" b="1" dirty="0" smtClean="0">
                <a:latin typeface="Calibri"/>
                <a:cs typeface="Calibri"/>
              </a:rPr>
              <a:t>adempimenti:</a:t>
            </a:r>
            <a:endParaRPr lang="it-IT" sz="2900" b="1" dirty="0">
              <a:latin typeface="Calibri"/>
              <a:cs typeface="Calibri"/>
            </a:endParaRPr>
          </a:p>
          <a:p>
            <a:pPr marL="0" indent="0">
              <a:buNone/>
            </a:pPr>
            <a:r>
              <a:rPr lang="it-IT" sz="2900" b="1" dirty="0">
                <a:latin typeface="Calibri"/>
                <a:cs typeface="Calibri"/>
              </a:rPr>
              <a:t>Adempimenti preliminari:</a:t>
            </a:r>
            <a:endParaRPr lang="it-IT" sz="2900" dirty="0">
              <a:latin typeface="Calibri"/>
              <a:cs typeface="Calibri"/>
            </a:endParaRPr>
          </a:p>
          <a:p>
            <a:r>
              <a:rPr lang="it-IT" sz="2900" dirty="0">
                <a:latin typeface="Calibri"/>
                <a:cs typeface="Calibri"/>
              </a:rPr>
              <a:t>Incontro con la parte per l’analisi delle esigenze ed il corretto inquadramento civilistico, tributario e previdenziale, esame della normativa di settore per individuare le eventuali necessità di permessi, autorizzazioni e licenze.</a:t>
            </a:r>
          </a:p>
          <a:p>
            <a:r>
              <a:rPr lang="it-IT" sz="2900" dirty="0">
                <a:latin typeface="Calibri"/>
                <a:cs typeface="Calibri"/>
              </a:rPr>
              <a:t>(Eventuale) Acquisizione dei dati economici di settore finalizzati alla predisposizione ed allo sviluppo del </a:t>
            </a:r>
            <a:r>
              <a:rPr lang="it-IT" sz="2900" i="1" dirty="0" err="1">
                <a:latin typeface="Calibri"/>
                <a:cs typeface="Calibri"/>
              </a:rPr>
              <a:t>businnes</a:t>
            </a:r>
            <a:r>
              <a:rPr lang="it-IT" sz="2900" i="1" dirty="0">
                <a:latin typeface="Calibri"/>
                <a:cs typeface="Calibri"/>
              </a:rPr>
              <a:t> </a:t>
            </a:r>
            <a:r>
              <a:rPr lang="it-IT" sz="2900" i="1" dirty="0" err="1">
                <a:latin typeface="Calibri"/>
                <a:cs typeface="Calibri"/>
              </a:rPr>
              <a:t>plan</a:t>
            </a:r>
            <a:endParaRPr lang="it-IT" sz="2900" dirty="0">
              <a:latin typeface="Calibri"/>
              <a:cs typeface="Calibri"/>
            </a:endParaRPr>
          </a:p>
          <a:p>
            <a:r>
              <a:rPr lang="it-IT" sz="2900" dirty="0">
                <a:latin typeface="Calibri"/>
                <a:cs typeface="Calibri"/>
              </a:rPr>
              <a:t>(Eventuale) Analisi della struttura finanziaria e assistenza in merito alle varie forme di finanziamento</a:t>
            </a:r>
          </a:p>
          <a:p>
            <a:pPr marL="0" indent="0">
              <a:buNone/>
            </a:pPr>
            <a:r>
              <a:rPr lang="it-IT" sz="2900" b="1" dirty="0">
                <a:latin typeface="Calibri"/>
                <a:cs typeface="Calibri"/>
              </a:rPr>
              <a:t>Adempimenti operativi:</a:t>
            </a:r>
            <a:endParaRPr lang="it-IT" sz="2900" dirty="0">
              <a:latin typeface="Calibri"/>
              <a:cs typeface="Calibri"/>
            </a:endParaRPr>
          </a:p>
          <a:p>
            <a:r>
              <a:rPr lang="it-IT" sz="2900" dirty="0" smtClean="0">
                <a:latin typeface="Calibri"/>
                <a:cs typeface="Calibri"/>
              </a:rPr>
              <a:t>Predisposizione </a:t>
            </a:r>
            <a:r>
              <a:rPr lang="it-IT" sz="2900" dirty="0">
                <a:latin typeface="Calibri"/>
                <a:cs typeface="Calibri"/>
              </a:rPr>
              <a:t>ed invio telematico della </a:t>
            </a:r>
            <a:r>
              <a:rPr lang="it-IT" sz="2900" dirty="0" err="1">
                <a:latin typeface="Calibri"/>
                <a:cs typeface="Calibri"/>
              </a:rPr>
              <a:t>ComUnica</a:t>
            </a:r>
            <a:r>
              <a:rPr lang="it-IT" sz="2900" dirty="0">
                <a:latin typeface="Calibri"/>
                <a:cs typeface="Calibri"/>
              </a:rPr>
              <a:t> relativa a: Partita Iva; Registro delle Imprese/CCIAA ed eventualmente Inps ed </a:t>
            </a:r>
            <a:r>
              <a:rPr lang="it-IT" sz="2900" dirty="0" err="1">
                <a:latin typeface="Calibri"/>
                <a:cs typeface="Calibri"/>
              </a:rPr>
              <a:t>Inail</a:t>
            </a:r>
            <a:r>
              <a:rPr lang="it-IT" sz="2900" dirty="0">
                <a:latin typeface="Calibri"/>
                <a:cs typeface="Calibri"/>
              </a:rPr>
              <a:t>;</a:t>
            </a:r>
          </a:p>
          <a:p>
            <a:r>
              <a:rPr lang="it-IT" sz="2900" dirty="0" smtClean="0">
                <a:latin typeface="Calibri"/>
                <a:cs typeface="Calibri"/>
              </a:rPr>
              <a:t>(</a:t>
            </a:r>
            <a:r>
              <a:rPr lang="it-IT" sz="2900" dirty="0">
                <a:latin typeface="Calibri"/>
                <a:cs typeface="Calibri"/>
              </a:rPr>
              <a:t>Eventuale) predisposizione comunicazione inizio attività presso sportello SUAP </a:t>
            </a:r>
          </a:p>
          <a:p>
            <a:r>
              <a:rPr lang="it-IT" sz="2900" dirty="0" smtClean="0">
                <a:latin typeface="Calibri"/>
                <a:cs typeface="Calibri"/>
              </a:rPr>
              <a:t>(</a:t>
            </a:r>
            <a:r>
              <a:rPr lang="it-IT" sz="2900" dirty="0">
                <a:latin typeface="Calibri"/>
                <a:cs typeface="Calibri"/>
              </a:rPr>
              <a:t>Eventuale) sviluppo del </a:t>
            </a:r>
            <a:r>
              <a:rPr lang="it-IT" sz="2900" i="1" dirty="0" err="1">
                <a:latin typeface="Calibri"/>
                <a:cs typeface="Calibri"/>
              </a:rPr>
              <a:t>businnes</a:t>
            </a:r>
            <a:r>
              <a:rPr lang="it-IT" sz="2900" i="1" dirty="0">
                <a:latin typeface="Calibri"/>
                <a:cs typeface="Calibri"/>
              </a:rPr>
              <a:t> </a:t>
            </a:r>
            <a:r>
              <a:rPr lang="it-IT" sz="2900" i="1" dirty="0" err="1">
                <a:latin typeface="Calibri"/>
                <a:cs typeface="Calibri"/>
              </a:rPr>
              <a:t>plan</a:t>
            </a:r>
            <a:endParaRPr lang="it-IT" sz="2900" dirty="0">
              <a:latin typeface="Calibri"/>
              <a:cs typeface="Calibri"/>
            </a:endParaRPr>
          </a:p>
          <a:p>
            <a:r>
              <a:rPr lang="it-IT" sz="2900" dirty="0" smtClean="0">
                <a:latin typeface="Calibri"/>
                <a:cs typeface="Calibri"/>
              </a:rPr>
              <a:t>(</a:t>
            </a:r>
            <a:r>
              <a:rPr lang="it-IT" sz="2900" dirty="0">
                <a:latin typeface="Calibri"/>
                <a:cs typeface="Calibri"/>
              </a:rPr>
              <a:t>Eventuale) assistenza nella predisposizione della pratica di finanziamento</a:t>
            </a:r>
          </a:p>
          <a:p>
            <a:endParaRPr lang="it-IT" dirty="0"/>
          </a:p>
        </p:txBody>
      </p:sp>
    </p:spTree>
    <p:extLst>
      <p:ext uri="{BB962C8B-B14F-4D97-AF65-F5344CB8AC3E}">
        <p14:creationId xmlns:p14="http://schemas.microsoft.com/office/powerpoint/2010/main" val="11162482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4978400"/>
            <a:ext cx="7353300" cy="1231900"/>
          </a:xfrm>
        </p:spPr>
        <p:txBody>
          <a:bodyPr>
            <a:noAutofit/>
          </a:bodyPr>
          <a:lstStyle/>
          <a:p>
            <a:r>
              <a:rPr lang="it-IT" sz="3200" b="1" dirty="0"/>
              <a:t>Consulenza ed assistenza per la costituzione di una società commerciale</a:t>
            </a:r>
            <a:r>
              <a:rPr lang="it-IT" sz="3200" b="1" dirty="0" smtClean="0"/>
              <a:t>.</a:t>
            </a:r>
            <a:endParaRPr lang="it-IT" sz="3200" dirty="0"/>
          </a:p>
        </p:txBody>
      </p:sp>
      <p:sp>
        <p:nvSpPr>
          <p:cNvPr id="3" name="Segnaposto contenuto 2"/>
          <p:cNvSpPr>
            <a:spLocks noGrp="1"/>
          </p:cNvSpPr>
          <p:nvPr>
            <p:ph idx="1"/>
          </p:nvPr>
        </p:nvSpPr>
        <p:spPr>
          <a:xfrm>
            <a:off x="762000" y="533400"/>
            <a:ext cx="7543800" cy="4572000"/>
          </a:xfrm>
        </p:spPr>
        <p:txBody>
          <a:bodyPr>
            <a:normAutofit fontScale="47500" lnSpcReduction="20000"/>
          </a:bodyPr>
          <a:lstStyle/>
          <a:p>
            <a:pPr marL="0" indent="0" algn="just">
              <a:buNone/>
            </a:pPr>
            <a:r>
              <a:rPr lang="it-IT" sz="3400" b="1" dirty="0" smtClean="0">
                <a:latin typeface="Calibri"/>
                <a:cs typeface="Calibri"/>
              </a:rPr>
              <a:t>DESCRIZIONE: Oggetto </a:t>
            </a:r>
            <a:r>
              <a:rPr lang="it-IT" sz="3400" b="1" dirty="0">
                <a:latin typeface="Calibri"/>
                <a:cs typeface="Calibri"/>
              </a:rPr>
              <a:t>della prestazione è l’attività di consulenza ed assistenza finalizzata alla costituzione di una società commerciale e degli adempimenti strettamente connessi.</a:t>
            </a:r>
          </a:p>
          <a:p>
            <a:pPr marL="0" indent="0">
              <a:buNone/>
            </a:pPr>
            <a:r>
              <a:rPr lang="it-IT" sz="3400" b="1" dirty="0">
                <a:latin typeface="Calibri"/>
                <a:cs typeface="Calibri"/>
              </a:rPr>
              <a:t>La pratica in oggetto richiede i seguenti adempimenti :</a:t>
            </a:r>
          </a:p>
          <a:p>
            <a:pPr marL="0" indent="0">
              <a:buNone/>
            </a:pPr>
            <a:r>
              <a:rPr lang="it-IT" sz="2900" b="1" dirty="0">
                <a:latin typeface="Calibri"/>
                <a:cs typeface="Calibri"/>
              </a:rPr>
              <a:t>Adempimenti preliminari:</a:t>
            </a:r>
            <a:endParaRPr lang="it-IT" sz="2900" dirty="0">
              <a:latin typeface="Calibri"/>
              <a:cs typeface="Calibri"/>
            </a:endParaRPr>
          </a:p>
          <a:p>
            <a:r>
              <a:rPr lang="it-IT" sz="2900" dirty="0">
                <a:latin typeface="Calibri"/>
                <a:cs typeface="Calibri"/>
              </a:rPr>
              <a:t>Incontro con le parti per l’analisi delle esigenze e l’individuazione del tipo societario più consono alla loro volontà, nonché del corretto inquadramento civilistico, tributario e previdenziale; esame della normativa di settore per individuare le eventuali necessità di permessi, autorizzazioni e licenze.</a:t>
            </a:r>
          </a:p>
          <a:p>
            <a:r>
              <a:rPr lang="it-IT" sz="2900" dirty="0">
                <a:latin typeface="Calibri"/>
                <a:cs typeface="Calibri"/>
              </a:rPr>
              <a:t>(Eventuale) Acquisizione dei dati economici di settore finalizzati alla predisposizione ed allo sviluppo del </a:t>
            </a:r>
            <a:r>
              <a:rPr lang="it-IT" sz="2900" i="1" dirty="0" err="1">
                <a:latin typeface="Calibri"/>
                <a:cs typeface="Calibri"/>
              </a:rPr>
              <a:t>businnes</a:t>
            </a:r>
            <a:r>
              <a:rPr lang="it-IT" sz="2900" i="1" dirty="0">
                <a:latin typeface="Calibri"/>
                <a:cs typeface="Calibri"/>
              </a:rPr>
              <a:t> </a:t>
            </a:r>
            <a:r>
              <a:rPr lang="it-IT" sz="2900" i="1" dirty="0" err="1">
                <a:latin typeface="Calibri"/>
                <a:cs typeface="Calibri"/>
              </a:rPr>
              <a:t>plan</a:t>
            </a:r>
            <a:endParaRPr lang="it-IT" sz="2900" dirty="0">
              <a:latin typeface="Calibri"/>
              <a:cs typeface="Calibri"/>
            </a:endParaRPr>
          </a:p>
          <a:p>
            <a:r>
              <a:rPr lang="it-IT" sz="2900" dirty="0">
                <a:latin typeface="Calibri"/>
                <a:cs typeface="Calibri"/>
              </a:rPr>
              <a:t>(Eventuale) Analisi della struttura finanziaria e assistenza in merito alle varie forme di finanziamento</a:t>
            </a:r>
          </a:p>
          <a:p>
            <a:pPr marL="0" indent="0">
              <a:buNone/>
            </a:pPr>
            <a:r>
              <a:rPr lang="it-IT" sz="2900" b="1" dirty="0">
                <a:latin typeface="Calibri"/>
                <a:cs typeface="Calibri"/>
              </a:rPr>
              <a:t>Adempimenti operativi:</a:t>
            </a:r>
            <a:endParaRPr lang="it-IT" sz="2900" dirty="0">
              <a:latin typeface="Calibri"/>
              <a:cs typeface="Calibri"/>
            </a:endParaRPr>
          </a:p>
          <a:p>
            <a:r>
              <a:rPr lang="it-IT" sz="2900" dirty="0" smtClean="0">
                <a:latin typeface="Calibri"/>
                <a:cs typeface="Calibri"/>
              </a:rPr>
              <a:t>Predisposizione </a:t>
            </a:r>
            <a:r>
              <a:rPr lang="it-IT" sz="2900" dirty="0">
                <a:latin typeface="Calibri"/>
                <a:cs typeface="Calibri"/>
              </a:rPr>
              <a:t>dello statuto sociale, sulla base delle esigenze e delle necessità manifestate dai contraenti, predisposizione della memoria da inviare al notaio ed assistenza presso lo stesso alla stipula dell’atto.</a:t>
            </a:r>
          </a:p>
          <a:p>
            <a:r>
              <a:rPr lang="it-IT" sz="2900" dirty="0" smtClean="0">
                <a:latin typeface="Calibri"/>
                <a:cs typeface="Calibri"/>
              </a:rPr>
              <a:t>Pratica di apertura </a:t>
            </a:r>
            <a:r>
              <a:rPr lang="it-IT" sz="2900" dirty="0">
                <a:latin typeface="Calibri"/>
                <a:cs typeface="Calibri"/>
              </a:rPr>
              <a:t>della partita iva e pratica per l’inizio attività presso il registro delle imprese ed altre comunicazioni inerenti.</a:t>
            </a:r>
          </a:p>
          <a:p>
            <a:r>
              <a:rPr lang="it-IT" sz="2900" dirty="0" smtClean="0">
                <a:latin typeface="Calibri"/>
                <a:cs typeface="Calibri"/>
              </a:rPr>
              <a:t>(</a:t>
            </a:r>
            <a:r>
              <a:rPr lang="it-IT" sz="2900" dirty="0">
                <a:latin typeface="Calibri"/>
                <a:cs typeface="Calibri"/>
              </a:rPr>
              <a:t>Eventuale) predisposizione comunicazione inizio attività presso sportello SUAP </a:t>
            </a:r>
          </a:p>
          <a:p>
            <a:r>
              <a:rPr lang="it-IT" sz="2900" dirty="0" smtClean="0">
                <a:latin typeface="Calibri"/>
                <a:cs typeface="Calibri"/>
              </a:rPr>
              <a:t>(</a:t>
            </a:r>
            <a:r>
              <a:rPr lang="it-IT" sz="2900" dirty="0">
                <a:latin typeface="Calibri"/>
                <a:cs typeface="Calibri"/>
              </a:rPr>
              <a:t>Eventuale) Predisposizione di eventuali patti parasociali sottostanti gli accordi tra le </a:t>
            </a:r>
            <a:r>
              <a:rPr lang="it-IT" sz="2900" dirty="0" smtClean="0">
                <a:latin typeface="Calibri"/>
                <a:cs typeface="Calibri"/>
              </a:rPr>
              <a:t>parti.</a:t>
            </a:r>
            <a:endParaRPr lang="it-IT" sz="2900" dirty="0">
              <a:latin typeface="Calibri"/>
              <a:cs typeface="Calibri"/>
            </a:endParaRPr>
          </a:p>
        </p:txBody>
      </p:sp>
    </p:spTree>
    <p:extLst>
      <p:ext uri="{BB962C8B-B14F-4D97-AF65-F5344CB8AC3E}">
        <p14:creationId xmlns:p14="http://schemas.microsoft.com/office/powerpoint/2010/main" val="41559921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359400"/>
            <a:ext cx="7543800" cy="812800"/>
          </a:xfrm>
        </p:spPr>
        <p:txBody>
          <a:bodyPr>
            <a:normAutofit fontScale="90000"/>
          </a:bodyPr>
          <a:lstStyle/>
          <a:p>
            <a:r>
              <a:rPr lang="it-IT" sz="4000" dirty="0"/>
              <a:t/>
            </a:r>
            <a:br>
              <a:rPr lang="it-IT" sz="4000" dirty="0"/>
            </a:br>
            <a:endParaRPr lang="it-IT" sz="4000"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3628629013"/>
              </p:ext>
            </p:extLst>
          </p:nvPr>
        </p:nvGraphicFramePr>
        <p:xfrm>
          <a:off x="762000" y="685800"/>
          <a:ext cx="7543800" cy="4993639"/>
        </p:xfrm>
        <a:graphic>
          <a:graphicData uri="http://schemas.openxmlformats.org/drawingml/2006/table">
            <a:tbl>
              <a:tblPr firstRow="1" bandRow="1">
                <a:tableStyleId>{5C22544A-7EE6-4342-B048-85BDC9FD1C3A}</a:tableStyleId>
              </a:tblPr>
              <a:tblGrid>
                <a:gridCol w="4201802">
                  <a:extLst>
                    <a:ext uri="{9D8B030D-6E8A-4147-A177-3AD203B41FA5}">
                      <a16:colId xmlns:a16="http://schemas.microsoft.com/office/drawing/2014/main" xmlns="" val="20000"/>
                    </a:ext>
                  </a:extLst>
                </a:gridCol>
                <a:gridCol w="1106798">
                  <a:extLst>
                    <a:ext uri="{9D8B030D-6E8A-4147-A177-3AD203B41FA5}">
                      <a16:colId xmlns:a16="http://schemas.microsoft.com/office/drawing/2014/main" xmlns="" val="20001"/>
                    </a:ext>
                  </a:extLst>
                </a:gridCol>
                <a:gridCol w="2235200">
                  <a:extLst>
                    <a:ext uri="{9D8B030D-6E8A-4147-A177-3AD203B41FA5}">
                      <a16:colId xmlns:a16="http://schemas.microsoft.com/office/drawing/2014/main" xmlns="" val="20002"/>
                    </a:ext>
                  </a:extLst>
                </a:gridCol>
              </a:tblGrid>
              <a:tr h="370840">
                <a:tc gridSpan="3">
                  <a:txBody>
                    <a:bodyPr/>
                    <a:lstStyle/>
                    <a:p>
                      <a:r>
                        <a:rPr lang="it-IT" sz="1800" b="1" kern="1200" dirty="0">
                          <a:solidFill>
                            <a:schemeClr val="lt1"/>
                          </a:solidFill>
                          <a:effectLst/>
                          <a:latin typeface="+mn-lt"/>
                          <a:ea typeface="+mn-ea"/>
                          <a:cs typeface="+mn-cs"/>
                        </a:rPr>
                        <a:t>Adempimenti tributari probabili ma non certi, il cui presupposto non è prevedibile né verificabile alla data odierna. </a:t>
                      </a:r>
                    </a:p>
                    <a:p>
                      <a:r>
                        <a:rPr lang="it-IT" sz="1800" b="1" kern="1200" dirty="0">
                          <a:solidFill>
                            <a:schemeClr val="lt1"/>
                          </a:solidFill>
                          <a:effectLst/>
                          <a:latin typeface="+mn-lt"/>
                          <a:ea typeface="+mn-ea"/>
                          <a:cs typeface="+mn-cs"/>
                        </a:rPr>
                        <a:t>Compensi massimi applicabili dallo Studio</a:t>
                      </a:r>
                      <a:r>
                        <a:rPr lang="it-IT" dirty="0">
                          <a:effectLst/>
                        </a:rPr>
                        <a:t> </a:t>
                      </a:r>
                      <a:endParaRPr lang="it-IT" sz="1200" dirty="0"/>
                    </a:p>
                  </a:txBody>
                  <a:tcPr/>
                </a:tc>
                <a:tc hMerge="1">
                  <a:txBody>
                    <a:bodyPr/>
                    <a:lstStyle/>
                    <a:p>
                      <a:endParaRPr lang="it-IT" sz="1200" dirty="0"/>
                    </a:p>
                  </a:txBody>
                  <a:tcPr/>
                </a:tc>
                <a:tc hMerge="1">
                  <a:txBody>
                    <a:bodyPr/>
                    <a:lstStyle/>
                    <a:p>
                      <a:endParaRPr lang="it-IT" dirty="0"/>
                    </a:p>
                  </a:txBody>
                  <a:tcPr/>
                </a:tc>
                <a:extLst>
                  <a:ext uri="{0D108BD9-81ED-4DB2-BD59-A6C34878D82A}">
                    <a16:rowId xmlns:a16="http://schemas.microsoft.com/office/drawing/2014/main" xmlns="" val="10000"/>
                  </a:ext>
                </a:extLst>
              </a:tr>
              <a:tr h="370840">
                <a:tc>
                  <a:txBody>
                    <a:bodyPr/>
                    <a:lstStyle/>
                    <a:p>
                      <a:pPr>
                        <a:spcAft>
                          <a:spcPts val="0"/>
                        </a:spcAft>
                      </a:pPr>
                      <a:r>
                        <a:rPr lang="it-IT" sz="1200" b="1" dirty="0">
                          <a:effectLst/>
                          <a:latin typeface="Arial"/>
                          <a:ea typeface="Times New Roman"/>
                          <a:cs typeface="Arial"/>
                        </a:rPr>
                        <a:t>1) ELENCHI INTRASTAT</a:t>
                      </a:r>
                      <a:endParaRPr lang="it-IT" sz="1200" dirty="0">
                        <a:effectLst/>
                        <a:latin typeface="Times New Roman"/>
                        <a:ea typeface="Times New Roman"/>
                        <a:cs typeface="Times New Roman"/>
                      </a:endParaRPr>
                    </a:p>
                  </a:txBody>
                  <a:tcPr marL="44450" marR="44450" marT="0" marB="0" anchor="b"/>
                </a:tc>
                <a:tc>
                  <a:txBody>
                    <a:bodyPr/>
                    <a:lstStyle/>
                    <a:p>
                      <a:pPr algn="ctr">
                        <a:spcAft>
                          <a:spcPts val="0"/>
                        </a:spcAft>
                      </a:pPr>
                      <a:r>
                        <a:rPr lang="it-IT" sz="1200" b="1" dirty="0">
                          <a:effectLst/>
                          <a:latin typeface="Times New Roman"/>
                          <a:ea typeface="Times New Roman"/>
                          <a:cs typeface="Times New Roman"/>
                        </a:rPr>
                        <a:t>ONORARIO</a:t>
                      </a:r>
                    </a:p>
                  </a:txBody>
                  <a:tcPr marL="44450" marR="44450" marT="0" marB="0" anchor="b"/>
                </a:tc>
                <a:tc>
                  <a:txBody>
                    <a:bodyPr/>
                    <a:lstStyle/>
                    <a:p>
                      <a:endParaRPr lang="it-IT" sz="1200" dirty="0"/>
                    </a:p>
                  </a:txBody>
                  <a:tcPr marL="44450" marR="44450" marT="0" marB="0" anchor="b"/>
                </a:tc>
                <a:extLst>
                  <a:ext uri="{0D108BD9-81ED-4DB2-BD59-A6C34878D82A}">
                    <a16:rowId xmlns:a16="http://schemas.microsoft.com/office/drawing/2014/main" xmlns="" val="10001"/>
                  </a:ext>
                </a:extLst>
              </a:tr>
              <a:tr h="370840">
                <a:tc>
                  <a:txBody>
                    <a:bodyPr/>
                    <a:lstStyle/>
                    <a:p>
                      <a:pPr>
                        <a:spcAft>
                          <a:spcPts val="0"/>
                        </a:spcAft>
                      </a:pPr>
                      <a:r>
                        <a:rPr lang="it-IT" sz="1200" dirty="0">
                          <a:effectLst/>
                          <a:latin typeface="Arial"/>
                          <a:ea typeface="Times New Roman"/>
                          <a:cs typeface="Arial"/>
                        </a:rPr>
                        <a:t>predisposizione ed invio telematico comunicazione acquisti</a:t>
                      </a:r>
                      <a:endParaRPr lang="it-IT" sz="1200" dirty="0">
                        <a:effectLst/>
                        <a:latin typeface="Times New Roman"/>
                        <a:ea typeface="Times New Roman"/>
                        <a:cs typeface="Times New Roman"/>
                      </a:endParaRPr>
                    </a:p>
                  </a:txBody>
                  <a:tcPr marL="44450" marR="44450" marT="0" marB="0" anchor="b"/>
                </a:tc>
                <a:tc>
                  <a:txBody>
                    <a:bodyPr/>
                    <a:lstStyle/>
                    <a:p>
                      <a:pPr>
                        <a:spcAft>
                          <a:spcPts val="0"/>
                        </a:spcAft>
                      </a:pPr>
                      <a:r>
                        <a:rPr lang="it-IT" sz="1200" b="1" dirty="0">
                          <a:effectLst/>
                          <a:latin typeface="Arial"/>
                          <a:ea typeface="Times New Roman"/>
                          <a:cs typeface="Arial"/>
                        </a:rPr>
                        <a:t>€        75,00</a:t>
                      </a:r>
                      <a:endParaRPr lang="it-IT" sz="1200" dirty="0">
                        <a:effectLst/>
                        <a:latin typeface="Times New Roman"/>
                        <a:ea typeface="Times New Roman"/>
                        <a:cs typeface="Times New Roman"/>
                      </a:endParaRPr>
                    </a:p>
                  </a:txBody>
                  <a:tcPr marL="44450" marR="44450" marT="0" marB="0" anchor="b"/>
                </a:tc>
                <a:tc>
                  <a:txBody>
                    <a:bodyPr/>
                    <a:lstStyle/>
                    <a:p>
                      <a:pPr algn="ctr">
                        <a:spcAft>
                          <a:spcPts val="0"/>
                        </a:spcAft>
                      </a:pPr>
                      <a:r>
                        <a:rPr lang="it-IT" sz="1200" dirty="0">
                          <a:effectLst/>
                          <a:latin typeface="Arial"/>
                          <a:ea typeface="Times New Roman"/>
                          <a:cs typeface="Arial"/>
                        </a:rPr>
                        <a:t>per ciascuna comunicazione dovuta</a:t>
                      </a:r>
                      <a:endParaRPr lang="it-IT" sz="1200" dirty="0">
                        <a:effectLst/>
                        <a:latin typeface="Times New Roman"/>
                        <a:ea typeface="Times New Roman"/>
                        <a:cs typeface="Times New Roman"/>
                      </a:endParaRPr>
                    </a:p>
                  </a:txBody>
                  <a:tcPr marL="44450" marR="44450" marT="0" marB="0" anchor="b"/>
                </a:tc>
                <a:extLst>
                  <a:ext uri="{0D108BD9-81ED-4DB2-BD59-A6C34878D82A}">
                    <a16:rowId xmlns:a16="http://schemas.microsoft.com/office/drawing/2014/main" xmlns="" val="10002"/>
                  </a:ext>
                </a:extLst>
              </a:tr>
              <a:tr h="370840">
                <a:tc>
                  <a:txBody>
                    <a:bodyPr/>
                    <a:lstStyle/>
                    <a:p>
                      <a:pPr>
                        <a:spcAft>
                          <a:spcPts val="0"/>
                        </a:spcAft>
                      </a:pPr>
                      <a:r>
                        <a:rPr lang="it-IT" sz="1200">
                          <a:effectLst/>
                          <a:latin typeface="Arial"/>
                          <a:ea typeface="Times New Roman"/>
                          <a:cs typeface="Arial"/>
                        </a:rPr>
                        <a:t>predisposizione ed invio telematico comunicazione cessioni</a:t>
                      </a:r>
                      <a:r>
                        <a:rPr lang="it-IT" sz="1200" b="1">
                          <a:effectLst/>
                          <a:latin typeface="Arial"/>
                          <a:ea typeface="Times New Roman"/>
                          <a:cs typeface="Arial"/>
                        </a:rPr>
                        <a:t> </a:t>
                      </a:r>
                      <a:endParaRPr lang="it-IT" sz="1200">
                        <a:effectLst/>
                        <a:latin typeface="Times New Roman"/>
                        <a:ea typeface="Times New Roman"/>
                        <a:cs typeface="Times New Roman"/>
                      </a:endParaRPr>
                    </a:p>
                  </a:txBody>
                  <a:tcPr marL="44450" marR="44450" marT="0" marB="0" anchor="b"/>
                </a:tc>
                <a:tc>
                  <a:txBody>
                    <a:bodyPr/>
                    <a:lstStyle/>
                    <a:p>
                      <a:pPr>
                        <a:spcAft>
                          <a:spcPts val="0"/>
                        </a:spcAft>
                      </a:pPr>
                      <a:r>
                        <a:rPr lang="it-IT" sz="1200" b="1">
                          <a:effectLst/>
                          <a:latin typeface="Arial"/>
                          <a:ea typeface="Times New Roman"/>
                          <a:cs typeface="Arial"/>
                        </a:rPr>
                        <a:t>€        75,00</a:t>
                      </a:r>
                      <a:endParaRPr lang="it-IT" sz="1200">
                        <a:effectLst/>
                        <a:latin typeface="Times New Roman"/>
                        <a:ea typeface="Times New Roman"/>
                        <a:cs typeface="Times New Roman"/>
                      </a:endParaRPr>
                    </a:p>
                  </a:txBody>
                  <a:tcPr marL="44450" marR="44450" marT="0" marB="0" anchor="b"/>
                </a:tc>
                <a:tc>
                  <a:txBody>
                    <a:bodyPr/>
                    <a:lstStyle/>
                    <a:p>
                      <a:pPr algn="ctr">
                        <a:spcAft>
                          <a:spcPts val="0"/>
                        </a:spcAft>
                      </a:pPr>
                      <a:r>
                        <a:rPr lang="it-IT" sz="1200" dirty="0">
                          <a:effectLst/>
                          <a:latin typeface="Arial"/>
                          <a:ea typeface="Times New Roman"/>
                          <a:cs typeface="Arial"/>
                        </a:rPr>
                        <a:t>per ciascuna comunicazione dovuta</a:t>
                      </a:r>
                      <a:endParaRPr lang="it-IT" sz="1200" dirty="0">
                        <a:effectLst/>
                        <a:latin typeface="Times New Roman"/>
                        <a:ea typeface="Times New Roman"/>
                        <a:cs typeface="Times New Roman"/>
                      </a:endParaRPr>
                    </a:p>
                  </a:txBody>
                  <a:tcPr marL="44450" marR="44450" marT="0" marB="0" anchor="b"/>
                </a:tc>
                <a:extLst>
                  <a:ext uri="{0D108BD9-81ED-4DB2-BD59-A6C34878D82A}">
                    <a16:rowId xmlns:a16="http://schemas.microsoft.com/office/drawing/2014/main" xmlns="" val="10003"/>
                  </a:ext>
                </a:extLst>
              </a:tr>
              <a:tr h="370840">
                <a:tc gridSpan="3">
                  <a:txBody>
                    <a:bodyPr/>
                    <a:lstStyle/>
                    <a:p>
                      <a:pPr>
                        <a:spcAft>
                          <a:spcPts val="0"/>
                        </a:spcAft>
                      </a:pPr>
                      <a:r>
                        <a:rPr lang="it-IT" sz="1200" b="1" dirty="0">
                          <a:effectLst/>
                          <a:latin typeface="Arial"/>
                          <a:ea typeface="Times New Roman"/>
                          <a:cs typeface="Arial"/>
                        </a:rPr>
                        <a:t>2) DICHIARAZIONI D'INTENTO</a:t>
                      </a:r>
                      <a:r>
                        <a:rPr lang="it-IT" sz="1200" dirty="0">
                          <a:effectLst/>
                          <a:latin typeface="Arial"/>
                          <a:ea typeface="Times New Roman"/>
                          <a:cs typeface="Arial"/>
                        </a:rPr>
                        <a:t> </a:t>
                      </a:r>
                      <a:endParaRPr lang="it-IT" sz="1200" dirty="0">
                        <a:effectLst/>
                        <a:latin typeface="Times New Roman"/>
                        <a:ea typeface="Times New Roman"/>
                        <a:cs typeface="Times New Roman"/>
                      </a:endParaRPr>
                    </a:p>
                  </a:txBody>
                  <a:tcPr marL="44450" marR="44450" marT="0" marB="0" anchor="b"/>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10004"/>
                  </a:ext>
                </a:extLst>
              </a:tr>
              <a:tr h="370840">
                <a:tc>
                  <a:txBody>
                    <a:bodyPr/>
                    <a:lstStyle/>
                    <a:p>
                      <a:pPr algn="r">
                        <a:spcAft>
                          <a:spcPts val="0"/>
                        </a:spcAft>
                      </a:pPr>
                      <a:r>
                        <a:rPr lang="it-IT" sz="1200">
                          <a:effectLst/>
                          <a:latin typeface="Arial"/>
                          <a:ea typeface="Times New Roman"/>
                          <a:cs typeface="Arial"/>
                        </a:rPr>
                        <a:t>predisposizione della comunicazione</a:t>
                      </a:r>
                      <a:endParaRPr lang="it-IT" sz="1200">
                        <a:effectLst/>
                        <a:latin typeface="Times New Roman"/>
                        <a:ea typeface="Times New Roman"/>
                        <a:cs typeface="Times New Roman"/>
                      </a:endParaRPr>
                    </a:p>
                  </a:txBody>
                  <a:tcPr marL="44450" marR="44450" marT="0" marB="0" anchor="b"/>
                </a:tc>
                <a:tc>
                  <a:txBody>
                    <a:bodyPr/>
                    <a:lstStyle/>
                    <a:p>
                      <a:pPr>
                        <a:spcAft>
                          <a:spcPts val="0"/>
                        </a:spcAft>
                      </a:pPr>
                      <a:r>
                        <a:rPr lang="it-IT" sz="1200" b="1" dirty="0">
                          <a:effectLst/>
                          <a:latin typeface="Arial"/>
                          <a:ea typeface="Times New Roman"/>
                          <a:cs typeface="Arial"/>
                        </a:rPr>
                        <a:t>€       50,00</a:t>
                      </a:r>
                      <a:endParaRPr lang="it-IT" sz="1200" dirty="0">
                        <a:effectLst/>
                        <a:latin typeface="Times New Roman"/>
                        <a:ea typeface="Times New Roman"/>
                        <a:cs typeface="Times New Roman"/>
                      </a:endParaRPr>
                    </a:p>
                  </a:txBody>
                  <a:tcPr marL="44450" marR="44450" marT="0" marB="0" anchor="b"/>
                </a:tc>
                <a:tc>
                  <a:txBody>
                    <a:bodyPr/>
                    <a:lstStyle/>
                    <a:p>
                      <a:pPr algn="ctr">
                        <a:spcAft>
                          <a:spcPts val="0"/>
                        </a:spcAft>
                      </a:pPr>
                      <a:r>
                        <a:rPr lang="it-IT" sz="1200" dirty="0">
                          <a:effectLst/>
                          <a:latin typeface="Arial"/>
                          <a:ea typeface="Times New Roman"/>
                          <a:cs typeface="Arial"/>
                        </a:rPr>
                        <a:t>per ciascuna comunicazione dovuta</a:t>
                      </a:r>
                      <a:endParaRPr lang="it-IT" sz="1200" dirty="0">
                        <a:effectLst/>
                        <a:latin typeface="Times New Roman"/>
                        <a:ea typeface="Times New Roman"/>
                        <a:cs typeface="Times New Roman"/>
                      </a:endParaRPr>
                    </a:p>
                  </a:txBody>
                  <a:tcPr marL="44450" marR="44450" marT="0" marB="0" anchor="b"/>
                </a:tc>
                <a:extLst>
                  <a:ext uri="{0D108BD9-81ED-4DB2-BD59-A6C34878D82A}">
                    <a16:rowId xmlns:a16="http://schemas.microsoft.com/office/drawing/2014/main" xmlns="" val="10005"/>
                  </a:ext>
                </a:extLst>
              </a:tr>
              <a:tr h="370840">
                <a:tc gridSpan="3">
                  <a:txBody>
                    <a:bodyPr/>
                    <a:lstStyle/>
                    <a:p>
                      <a:pPr>
                        <a:spcAft>
                          <a:spcPts val="0"/>
                        </a:spcAft>
                      </a:pPr>
                      <a:r>
                        <a:rPr lang="it-IT" sz="1200" b="1" dirty="0">
                          <a:effectLst/>
                          <a:latin typeface="Arial"/>
                          <a:ea typeface="Times New Roman"/>
                          <a:cs typeface="Arial"/>
                        </a:rPr>
                        <a:t>3) OPERAZIONI CD "BLACK LIST"</a:t>
                      </a:r>
                      <a:r>
                        <a:rPr lang="it-IT" sz="1200" dirty="0">
                          <a:effectLst/>
                          <a:latin typeface="Arial"/>
                          <a:ea typeface="Times New Roman"/>
                          <a:cs typeface="Arial"/>
                        </a:rPr>
                        <a:t> </a:t>
                      </a:r>
                      <a:endParaRPr lang="it-IT" sz="1200" dirty="0">
                        <a:effectLst/>
                        <a:latin typeface="Times New Roman"/>
                        <a:ea typeface="Times New Roman"/>
                        <a:cs typeface="Times New Roman"/>
                      </a:endParaRPr>
                    </a:p>
                  </a:txBody>
                  <a:tcPr marL="44450" marR="44450" marT="0" marB="0" anchor="b"/>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10006"/>
                  </a:ext>
                </a:extLst>
              </a:tr>
              <a:tr h="370840">
                <a:tc>
                  <a:txBody>
                    <a:bodyPr/>
                    <a:lstStyle/>
                    <a:p>
                      <a:pPr algn="r">
                        <a:spcAft>
                          <a:spcPts val="0"/>
                        </a:spcAft>
                      </a:pPr>
                      <a:r>
                        <a:rPr lang="it-IT" sz="1200">
                          <a:effectLst/>
                          <a:latin typeface="Arial"/>
                          <a:ea typeface="Times New Roman"/>
                          <a:cs typeface="Arial"/>
                        </a:rPr>
                        <a:t>predisposizione ed invio telematico della comunicazione</a:t>
                      </a:r>
                      <a:r>
                        <a:rPr lang="it-IT" sz="1200" b="1">
                          <a:effectLst/>
                          <a:latin typeface="Arial"/>
                          <a:ea typeface="Times New Roman"/>
                          <a:cs typeface="Arial"/>
                        </a:rPr>
                        <a:t> </a:t>
                      </a:r>
                      <a:endParaRPr lang="it-IT" sz="1200">
                        <a:effectLst/>
                        <a:latin typeface="Times New Roman"/>
                        <a:ea typeface="Times New Roman"/>
                        <a:cs typeface="Times New Roman"/>
                      </a:endParaRPr>
                    </a:p>
                  </a:txBody>
                  <a:tcPr marL="44450" marR="44450" marT="0" marB="0" anchor="b"/>
                </a:tc>
                <a:tc>
                  <a:txBody>
                    <a:bodyPr/>
                    <a:lstStyle/>
                    <a:p>
                      <a:pPr>
                        <a:spcAft>
                          <a:spcPts val="0"/>
                        </a:spcAft>
                      </a:pPr>
                      <a:r>
                        <a:rPr lang="it-IT" sz="1200" b="1" dirty="0">
                          <a:effectLst/>
                          <a:latin typeface="Arial"/>
                          <a:ea typeface="Times New Roman"/>
                          <a:cs typeface="Arial"/>
                        </a:rPr>
                        <a:t>€       75,00</a:t>
                      </a:r>
                      <a:endParaRPr lang="it-IT" sz="1200" dirty="0">
                        <a:effectLst/>
                        <a:latin typeface="Times New Roman"/>
                        <a:ea typeface="Times New Roman"/>
                        <a:cs typeface="Times New Roman"/>
                      </a:endParaRPr>
                    </a:p>
                  </a:txBody>
                  <a:tcPr marL="44450" marR="44450" marT="0" marB="0" anchor="b"/>
                </a:tc>
                <a:tc>
                  <a:txBody>
                    <a:bodyPr/>
                    <a:lstStyle/>
                    <a:p>
                      <a:pPr algn="ctr">
                        <a:spcAft>
                          <a:spcPts val="0"/>
                        </a:spcAft>
                      </a:pPr>
                      <a:r>
                        <a:rPr lang="it-IT" sz="1200" dirty="0">
                          <a:effectLst/>
                          <a:latin typeface="Arial"/>
                          <a:ea typeface="Times New Roman"/>
                          <a:cs typeface="Arial"/>
                        </a:rPr>
                        <a:t>per ciascuna comunicazione dovuta</a:t>
                      </a:r>
                      <a:endParaRPr lang="it-IT" sz="1200" dirty="0">
                        <a:effectLst/>
                        <a:latin typeface="Times New Roman"/>
                        <a:ea typeface="Times New Roman"/>
                        <a:cs typeface="Times New Roman"/>
                      </a:endParaRPr>
                    </a:p>
                  </a:txBody>
                  <a:tcPr marL="44450" marR="44450" marT="0" marB="0" anchor="b"/>
                </a:tc>
                <a:extLst>
                  <a:ext uri="{0D108BD9-81ED-4DB2-BD59-A6C34878D82A}">
                    <a16:rowId xmlns:a16="http://schemas.microsoft.com/office/drawing/2014/main" xmlns="" val="10007"/>
                  </a:ext>
                </a:extLst>
              </a:tr>
              <a:tr h="370840">
                <a:tc gridSpan="3">
                  <a:txBody>
                    <a:bodyPr/>
                    <a:lstStyle/>
                    <a:p>
                      <a:pPr>
                        <a:spcAft>
                          <a:spcPts val="0"/>
                        </a:spcAft>
                      </a:pPr>
                      <a:r>
                        <a:rPr lang="it-IT" sz="1200" b="1" dirty="0">
                          <a:effectLst/>
                          <a:latin typeface="Arial"/>
                          <a:ea typeface="Times New Roman"/>
                          <a:cs typeface="Arial"/>
                        </a:rPr>
                        <a:t>4) RAVVEDIMENTO OPEROSO DI OMESSI VERSAMENTI</a:t>
                      </a:r>
                      <a:r>
                        <a:rPr lang="it-IT" sz="1200" dirty="0">
                          <a:effectLst/>
                          <a:latin typeface="Arial"/>
                          <a:ea typeface="Times New Roman"/>
                          <a:cs typeface="Arial"/>
                        </a:rPr>
                        <a:t> </a:t>
                      </a:r>
                      <a:endParaRPr lang="it-IT" sz="1200" dirty="0">
                        <a:effectLst/>
                        <a:latin typeface="Times New Roman"/>
                        <a:ea typeface="Times New Roman"/>
                        <a:cs typeface="Times New Roman"/>
                      </a:endParaRPr>
                    </a:p>
                  </a:txBody>
                  <a:tcPr marL="44450" marR="44450" marT="0" marB="0" anchor="b"/>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10008"/>
                  </a:ext>
                </a:extLst>
              </a:tr>
              <a:tr h="370840">
                <a:tc>
                  <a:txBody>
                    <a:bodyPr/>
                    <a:lstStyle/>
                    <a:p>
                      <a:pPr algn="r">
                        <a:spcAft>
                          <a:spcPts val="0"/>
                        </a:spcAft>
                      </a:pPr>
                      <a:r>
                        <a:rPr lang="it-IT" sz="1200">
                          <a:effectLst/>
                          <a:latin typeface="Arial"/>
                          <a:ea typeface="Times New Roman"/>
                          <a:cs typeface="Arial"/>
                        </a:rPr>
                        <a:t>predisposizione ed invio telematico</a:t>
                      </a:r>
                      <a:r>
                        <a:rPr lang="it-IT" sz="1200" b="1">
                          <a:effectLst/>
                          <a:latin typeface="Arial"/>
                          <a:ea typeface="Times New Roman"/>
                          <a:cs typeface="Arial"/>
                        </a:rPr>
                        <a:t> </a:t>
                      </a:r>
                      <a:endParaRPr lang="it-IT" sz="1200">
                        <a:effectLst/>
                        <a:latin typeface="Times New Roman"/>
                        <a:ea typeface="Times New Roman"/>
                        <a:cs typeface="Times New Roman"/>
                      </a:endParaRPr>
                    </a:p>
                  </a:txBody>
                  <a:tcPr marL="44450" marR="44450" marT="0" marB="0" anchor="b"/>
                </a:tc>
                <a:tc>
                  <a:txBody>
                    <a:bodyPr/>
                    <a:lstStyle/>
                    <a:p>
                      <a:pPr>
                        <a:spcAft>
                          <a:spcPts val="0"/>
                        </a:spcAft>
                      </a:pPr>
                      <a:r>
                        <a:rPr lang="it-IT" sz="1200" b="1" dirty="0">
                          <a:effectLst/>
                          <a:latin typeface="Arial"/>
                          <a:ea typeface="Times New Roman"/>
                          <a:cs typeface="Arial"/>
                        </a:rPr>
                        <a:t>€       50,00</a:t>
                      </a:r>
                      <a:endParaRPr lang="it-IT" sz="1200" dirty="0">
                        <a:effectLst/>
                        <a:latin typeface="Times New Roman"/>
                        <a:ea typeface="Times New Roman"/>
                        <a:cs typeface="Times New Roman"/>
                      </a:endParaRPr>
                    </a:p>
                  </a:txBody>
                  <a:tcPr marL="44450" marR="44450" marT="0" marB="0" anchor="b"/>
                </a:tc>
                <a:tc>
                  <a:txBody>
                    <a:bodyPr/>
                    <a:lstStyle/>
                    <a:p>
                      <a:pPr algn="ctr">
                        <a:spcAft>
                          <a:spcPts val="0"/>
                        </a:spcAft>
                      </a:pPr>
                      <a:r>
                        <a:rPr lang="it-IT" sz="1200" dirty="0">
                          <a:effectLst/>
                          <a:latin typeface="Arial"/>
                          <a:ea typeface="Times New Roman"/>
                          <a:cs typeface="Arial"/>
                        </a:rPr>
                        <a:t>per ciascun ravvedimento effettuato</a:t>
                      </a:r>
                      <a:endParaRPr lang="it-IT" sz="1200" dirty="0">
                        <a:effectLst/>
                        <a:latin typeface="Times New Roman"/>
                        <a:ea typeface="Times New Roman"/>
                        <a:cs typeface="Times New Roman"/>
                      </a:endParaRPr>
                    </a:p>
                  </a:txBody>
                  <a:tcPr marL="44450" marR="44450" marT="0" marB="0" anchor="b"/>
                </a:tc>
                <a:extLst>
                  <a:ext uri="{0D108BD9-81ED-4DB2-BD59-A6C34878D82A}">
                    <a16:rowId xmlns:a16="http://schemas.microsoft.com/office/drawing/2014/main" xmlns="" val="10009"/>
                  </a:ext>
                </a:extLst>
              </a:tr>
              <a:tr h="370840">
                <a:tc gridSpan="3">
                  <a:txBody>
                    <a:bodyPr/>
                    <a:lstStyle/>
                    <a:p>
                      <a:pPr>
                        <a:spcAft>
                          <a:spcPts val="0"/>
                        </a:spcAft>
                      </a:pPr>
                      <a:r>
                        <a:rPr lang="it-IT" sz="1200" b="1" dirty="0">
                          <a:effectLst/>
                          <a:latin typeface="Arial"/>
                          <a:ea typeface="Times New Roman"/>
                          <a:cs typeface="Arial"/>
                        </a:rPr>
                        <a:t>5) CONTROLLO AVVISI BONARI (36 BIS E TER)</a:t>
                      </a:r>
                      <a:endParaRPr lang="it-IT" sz="1200" dirty="0">
                        <a:effectLst/>
                        <a:latin typeface="Times New Roman"/>
                        <a:ea typeface="Times New Roman"/>
                        <a:cs typeface="Times New Roman"/>
                      </a:endParaRPr>
                    </a:p>
                  </a:txBody>
                  <a:tcPr marL="44450" marR="44450" marT="0" marB="0" anchor="b"/>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10010"/>
                  </a:ext>
                </a:extLst>
              </a:tr>
              <a:tr h="370840">
                <a:tc>
                  <a:txBody>
                    <a:bodyPr/>
                    <a:lstStyle/>
                    <a:p>
                      <a:pPr>
                        <a:spcAft>
                          <a:spcPts val="0"/>
                        </a:spcAft>
                      </a:pPr>
                      <a:r>
                        <a:rPr lang="it-IT" sz="1200" dirty="0">
                          <a:effectLst/>
                          <a:latin typeface="Tahoma"/>
                          <a:ea typeface="Times New Roman"/>
                          <a:cs typeface="Tahoma"/>
                        </a:rPr>
                        <a:t>Controllo avviso e comunicazione esito anche via sistema telematico  </a:t>
                      </a:r>
                      <a:endParaRPr lang="it-IT" sz="1200" dirty="0">
                        <a:effectLst/>
                        <a:latin typeface="Times New Roman"/>
                        <a:ea typeface="Times New Roman"/>
                        <a:cs typeface="Times New Roman"/>
                      </a:endParaRPr>
                    </a:p>
                  </a:txBody>
                  <a:tcPr marL="44450" marR="44450" marT="0" marB="0" anchor="b"/>
                </a:tc>
                <a:tc>
                  <a:txBody>
                    <a:bodyPr/>
                    <a:lstStyle/>
                    <a:p>
                      <a:pPr>
                        <a:spcAft>
                          <a:spcPts val="0"/>
                        </a:spcAft>
                      </a:pPr>
                      <a:r>
                        <a:rPr lang="it-IT" sz="1200" b="1" dirty="0">
                          <a:effectLst/>
                          <a:latin typeface="Arial"/>
                          <a:ea typeface="Times New Roman"/>
                          <a:cs typeface="Arial"/>
                        </a:rPr>
                        <a:t>€       50,00</a:t>
                      </a:r>
                      <a:endParaRPr lang="it-IT" sz="1200" dirty="0">
                        <a:effectLst/>
                        <a:latin typeface="Times New Roman"/>
                        <a:ea typeface="Times New Roman"/>
                        <a:cs typeface="Times New Roman"/>
                      </a:endParaRPr>
                    </a:p>
                  </a:txBody>
                  <a:tcPr marL="44450" marR="44450" marT="0" marB="0" anchor="b"/>
                </a:tc>
                <a:tc>
                  <a:txBody>
                    <a:bodyPr/>
                    <a:lstStyle/>
                    <a:p>
                      <a:pPr algn="ctr">
                        <a:spcAft>
                          <a:spcPts val="0"/>
                        </a:spcAft>
                      </a:pPr>
                      <a:r>
                        <a:rPr lang="it-IT" sz="1200" dirty="0">
                          <a:effectLst/>
                          <a:latin typeface="Arial"/>
                          <a:ea typeface="Times New Roman"/>
                          <a:cs typeface="Arial"/>
                        </a:rPr>
                        <a:t>per ciascun avviso</a:t>
                      </a:r>
                      <a:endParaRPr lang="it-IT" sz="1200" dirty="0">
                        <a:effectLst/>
                        <a:latin typeface="Times New Roman"/>
                        <a:ea typeface="Times New Roman"/>
                        <a:cs typeface="Times New Roman"/>
                      </a:endParaRPr>
                    </a:p>
                  </a:txBody>
                  <a:tcPr marL="44450" marR="44450" marT="0" marB="0" anchor="b"/>
                </a:tc>
                <a:extLst>
                  <a:ext uri="{0D108BD9-81ED-4DB2-BD59-A6C34878D82A}">
                    <a16:rowId xmlns:a16="http://schemas.microsoft.com/office/drawing/2014/main" xmlns="" val="10011"/>
                  </a:ext>
                </a:extLst>
              </a:tr>
            </a:tbl>
          </a:graphicData>
        </a:graphic>
      </p:graphicFrame>
    </p:spTree>
    <p:extLst>
      <p:ext uri="{BB962C8B-B14F-4D97-AF65-F5344CB8AC3E}">
        <p14:creationId xmlns:p14="http://schemas.microsoft.com/office/powerpoint/2010/main" val="24196689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417660"/>
            <a:ext cx="6781800" cy="754540"/>
          </a:xfrm>
        </p:spPr>
        <p:txBody>
          <a:bodyPr>
            <a:normAutofit fontScale="90000"/>
          </a:bodyPr>
          <a:lstStyle/>
          <a:p>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092519271"/>
              </p:ext>
            </p:extLst>
          </p:nvPr>
        </p:nvGraphicFramePr>
        <p:xfrm>
          <a:off x="762000" y="685802"/>
          <a:ext cx="7543800" cy="5069732"/>
        </p:xfrm>
        <a:graphic>
          <a:graphicData uri="http://schemas.openxmlformats.org/drawingml/2006/table">
            <a:tbl>
              <a:tblPr firstRow="1" bandRow="1">
                <a:tableStyleId>{5C22544A-7EE6-4342-B048-85BDC9FD1C3A}</a:tableStyleId>
              </a:tblPr>
              <a:tblGrid>
                <a:gridCol w="6695356">
                  <a:extLst>
                    <a:ext uri="{9D8B030D-6E8A-4147-A177-3AD203B41FA5}">
                      <a16:colId xmlns:a16="http://schemas.microsoft.com/office/drawing/2014/main" xmlns="" val="20000"/>
                    </a:ext>
                  </a:extLst>
                </a:gridCol>
                <a:gridCol w="848444">
                  <a:extLst>
                    <a:ext uri="{9D8B030D-6E8A-4147-A177-3AD203B41FA5}">
                      <a16:colId xmlns:a16="http://schemas.microsoft.com/office/drawing/2014/main" xmlns="" val="20001"/>
                    </a:ext>
                  </a:extLst>
                </a:gridCol>
              </a:tblGrid>
              <a:tr h="582361">
                <a:tc gridSpan="2">
                  <a:txBody>
                    <a:bodyPr/>
                    <a:lstStyle/>
                    <a:p>
                      <a:pPr algn="just">
                        <a:spcAft>
                          <a:spcPts val="0"/>
                        </a:spcAft>
                      </a:pPr>
                      <a:r>
                        <a:rPr lang="it-IT" sz="1200" b="1" dirty="0">
                          <a:effectLst/>
                          <a:latin typeface="Arial"/>
                          <a:ea typeface="Times New Roman"/>
                          <a:cs typeface="Arial"/>
                        </a:rPr>
                        <a:t>Prestazioni probabili ma non certe </a:t>
                      </a:r>
                      <a:r>
                        <a:rPr lang="it-IT" sz="1200" dirty="0">
                          <a:effectLst/>
                          <a:latin typeface="Arial"/>
                          <a:ea typeface="Times New Roman"/>
                          <a:cs typeface="Arial"/>
                        </a:rPr>
                        <a:t>il cui presupposto non è prevedibile né verificabile alla data odierna- </a:t>
                      </a:r>
                      <a:r>
                        <a:rPr lang="it-IT" sz="1200" b="1" dirty="0">
                          <a:effectLst/>
                          <a:latin typeface="Arial"/>
                          <a:ea typeface="Times New Roman"/>
                          <a:cs typeface="Arial"/>
                        </a:rPr>
                        <a:t>Compensi massimi applicabili dallo Studio</a:t>
                      </a:r>
                      <a:endParaRPr lang="it-IT" sz="1200" dirty="0">
                        <a:effectLst/>
                        <a:latin typeface="Arial"/>
                        <a:ea typeface="Times New Roman"/>
                        <a:cs typeface="Arial"/>
                      </a:endParaRPr>
                    </a:p>
                  </a:txBody>
                  <a:tcPr marL="44450" marR="44450" marT="0" marB="0"/>
                </a:tc>
                <a:tc hMerge="1">
                  <a:txBody>
                    <a:bodyPr/>
                    <a:lstStyle/>
                    <a:p>
                      <a:endParaRPr lang="it-IT"/>
                    </a:p>
                  </a:txBody>
                  <a:tcPr/>
                </a:tc>
                <a:extLst>
                  <a:ext uri="{0D108BD9-81ED-4DB2-BD59-A6C34878D82A}">
                    <a16:rowId xmlns:a16="http://schemas.microsoft.com/office/drawing/2014/main" xmlns="" val="10000"/>
                  </a:ext>
                </a:extLst>
              </a:tr>
              <a:tr h="582361">
                <a:tc gridSpan="2">
                  <a:txBody>
                    <a:bodyPr/>
                    <a:lstStyle/>
                    <a:p>
                      <a:pPr algn="just">
                        <a:spcAft>
                          <a:spcPts val="0"/>
                        </a:spcAft>
                      </a:pPr>
                      <a:r>
                        <a:rPr lang="it-IT" sz="1200" b="1" dirty="0">
                          <a:effectLst/>
                          <a:latin typeface="Arial"/>
                          <a:ea typeface="Times New Roman"/>
                          <a:cs typeface="Arial"/>
                        </a:rPr>
                        <a:t>I) Interventi personali del professionista incaricato o di suoi collaboratori</a:t>
                      </a:r>
                      <a:endParaRPr lang="it-IT" sz="1200" dirty="0">
                        <a:effectLst/>
                        <a:latin typeface="Arial"/>
                        <a:ea typeface="Times New Roman"/>
                        <a:cs typeface="Arial"/>
                      </a:endParaRPr>
                    </a:p>
                  </a:txBody>
                  <a:tcPr marL="44450" marR="44450" marT="0" marB="0"/>
                </a:tc>
                <a:tc hMerge="1">
                  <a:txBody>
                    <a:bodyPr/>
                    <a:lstStyle/>
                    <a:p>
                      <a:endParaRPr lang="it-IT"/>
                    </a:p>
                  </a:txBody>
                  <a:tcPr/>
                </a:tc>
                <a:extLst>
                  <a:ext uri="{0D108BD9-81ED-4DB2-BD59-A6C34878D82A}">
                    <a16:rowId xmlns:a16="http://schemas.microsoft.com/office/drawing/2014/main" xmlns="" val="10001"/>
                  </a:ext>
                </a:extLst>
              </a:tr>
              <a:tr h="582361">
                <a:tc gridSpan="2">
                  <a:txBody>
                    <a:bodyPr/>
                    <a:lstStyle/>
                    <a:p>
                      <a:pPr>
                        <a:spcAft>
                          <a:spcPts val="0"/>
                        </a:spcAft>
                      </a:pPr>
                      <a:r>
                        <a:rPr lang="it-IT" sz="1200">
                          <a:effectLst/>
                          <a:latin typeface="Arial"/>
                          <a:ea typeface="Times New Roman"/>
                          <a:cs typeface="Arial"/>
                        </a:rPr>
                        <a:t>a) Assenza dallo studio che si renda necessaria per un corretto adempimento dell’incarico conferito:</a:t>
                      </a:r>
                    </a:p>
                    <a:p>
                      <a:pPr marL="1143000" lvl="2" indent="-228600">
                        <a:spcAft>
                          <a:spcPts val="0"/>
                        </a:spcAft>
                        <a:buFont typeface="Symbol"/>
                        <a:buChar char=""/>
                        <a:tabLst>
                          <a:tab pos="135890" algn="l"/>
                        </a:tabLst>
                      </a:pPr>
                      <a:r>
                        <a:rPr lang="it-IT" sz="1200">
                          <a:effectLst/>
                          <a:latin typeface="Arial"/>
                          <a:ea typeface="Times New Roman"/>
                          <a:cs typeface="Arial"/>
                        </a:rPr>
                        <a:t>del professionista: </a:t>
                      </a:r>
                      <a:r>
                        <a:rPr lang="it-IT" sz="1200" b="1">
                          <a:effectLst/>
                          <a:latin typeface="Arial"/>
                          <a:ea typeface="Times New Roman"/>
                          <a:cs typeface="Arial"/>
                        </a:rPr>
                        <a:t>€ 80,00</a:t>
                      </a:r>
                      <a:r>
                        <a:rPr lang="it-IT" sz="1200">
                          <a:effectLst/>
                          <a:latin typeface="Arial"/>
                          <a:ea typeface="Times New Roman"/>
                          <a:cs typeface="Arial"/>
                        </a:rPr>
                        <a:t> per ora o frazione di ora, </a:t>
                      </a:r>
                      <a:r>
                        <a:rPr lang="it-IT" sz="1200" b="1">
                          <a:effectLst/>
                          <a:latin typeface="Arial"/>
                          <a:ea typeface="Times New Roman"/>
                          <a:cs typeface="Arial"/>
                        </a:rPr>
                        <a:t>€ 640,00</a:t>
                      </a:r>
                      <a:r>
                        <a:rPr lang="it-IT" sz="1200">
                          <a:effectLst/>
                          <a:latin typeface="Arial"/>
                          <a:ea typeface="Times New Roman"/>
                          <a:cs typeface="Arial"/>
                        </a:rPr>
                        <a:t> per l’intera giornata;</a:t>
                      </a:r>
                    </a:p>
                    <a:p>
                      <a:pPr>
                        <a:spcAft>
                          <a:spcPts val="0"/>
                        </a:spcAft>
                      </a:pPr>
                      <a:r>
                        <a:rPr lang="it-IT" sz="1200">
                          <a:effectLst/>
                          <a:latin typeface="Arial"/>
                          <a:ea typeface="Times New Roman"/>
                          <a:cs typeface="Arial"/>
                        </a:rPr>
                        <a:t>dei collaboratori e sostituti del professionista: </a:t>
                      </a:r>
                      <a:r>
                        <a:rPr lang="it-IT" sz="1200" b="1">
                          <a:effectLst/>
                          <a:latin typeface="Arial"/>
                          <a:ea typeface="Times New Roman"/>
                          <a:cs typeface="Arial"/>
                        </a:rPr>
                        <a:t>€ 30,00</a:t>
                      </a:r>
                      <a:r>
                        <a:rPr lang="it-IT" sz="1200">
                          <a:effectLst/>
                          <a:latin typeface="Arial"/>
                          <a:ea typeface="Times New Roman"/>
                          <a:cs typeface="Arial"/>
                        </a:rPr>
                        <a:t> per ora o frazione di ora, </a:t>
                      </a:r>
                      <a:r>
                        <a:rPr lang="it-IT" sz="1200" b="1">
                          <a:effectLst/>
                          <a:latin typeface="Arial"/>
                          <a:ea typeface="Times New Roman"/>
                          <a:cs typeface="Arial"/>
                        </a:rPr>
                        <a:t>€ 240,00</a:t>
                      </a:r>
                      <a:r>
                        <a:rPr lang="it-IT" sz="1200">
                          <a:effectLst/>
                          <a:latin typeface="Arial"/>
                          <a:ea typeface="Times New Roman"/>
                          <a:cs typeface="Arial"/>
                        </a:rPr>
                        <a:t> per l’intera giornata.</a:t>
                      </a:r>
                    </a:p>
                  </a:txBody>
                  <a:tcPr marL="44450" marR="44450" marT="0" marB="0"/>
                </a:tc>
                <a:tc hMerge="1">
                  <a:txBody>
                    <a:bodyPr/>
                    <a:lstStyle/>
                    <a:p>
                      <a:endParaRPr lang="it-IT"/>
                    </a:p>
                  </a:txBody>
                  <a:tcPr/>
                </a:tc>
                <a:extLst>
                  <a:ext uri="{0D108BD9-81ED-4DB2-BD59-A6C34878D82A}">
                    <a16:rowId xmlns:a16="http://schemas.microsoft.com/office/drawing/2014/main" xmlns="" val="10002"/>
                  </a:ext>
                </a:extLst>
              </a:tr>
              <a:tr h="993205">
                <a:tc gridSpan="2">
                  <a:txBody>
                    <a:bodyPr/>
                    <a:lstStyle/>
                    <a:p>
                      <a:pPr>
                        <a:spcAft>
                          <a:spcPts val="0"/>
                        </a:spcAft>
                        <a:tabLst>
                          <a:tab pos="630555" algn="l"/>
                        </a:tabLst>
                      </a:pPr>
                      <a:r>
                        <a:rPr lang="it-IT" sz="1200" dirty="0">
                          <a:effectLst/>
                          <a:latin typeface="Arial"/>
                          <a:ea typeface="Times New Roman"/>
                          <a:cs typeface="Arial"/>
                        </a:rPr>
                        <a:t>b) Rimborso delle spese di viaggio, soggiorno e trasferta, che si dovessero rendere necessarie per un puntuale e corretto svolgimento dell’incarico conferito, nella misura che segue:</a:t>
                      </a:r>
                    </a:p>
                    <a:p>
                      <a:pPr marL="1143000" marR="36195" lvl="2" indent="-228600" algn="l">
                        <a:lnSpc>
                          <a:spcPts val="1050"/>
                        </a:lnSpc>
                        <a:spcAft>
                          <a:spcPts val="0"/>
                        </a:spcAft>
                        <a:buFont typeface="Symbol"/>
                        <a:buChar char=""/>
                        <a:tabLst>
                          <a:tab pos="135890" algn="l"/>
                        </a:tabLst>
                      </a:pPr>
                      <a:r>
                        <a:rPr lang="it-IT" sz="1200" dirty="0">
                          <a:effectLst/>
                          <a:latin typeface="Arial"/>
                          <a:ea typeface="Times New Roman"/>
                          <a:cs typeface="Arial"/>
                        </a:rPr>
                        <a:t>pari al costo del biglietto di viaggio in caso di utilizzo di mezzi di trasporto pubblici;</a:t>
                      </a:r>
                    </a:p>
                    <a:p>
                      <a:pPr marL="1143000" marR="36195" lvl="2" indent="-228600" algn="l">
                        <a:lnSpc>
                          <a:spcPts val="1050"/>
                        </a:lnSpc>
                        <a:spcAft>
                          <a:spcPts val="0"/>
                        </a:spcAft>
                        <a:buFont typeface="Symbol"/>
                        <a:buChar char=""/>
                        <a:tabLst>
                          <a:tab pos="135890" algn="l"/>
                        </a:tabLst>
                      </a:pPr>
                      <a:r>
                        <a:rPr lang="it-IT" sz="1200" dirty="0">
                          <a:effectLst/>
                          <a:latin typeface="Arial"/>
                          <a:ea typeface="Times New Roman"/>
                          <a:cs typeface="Arial"/>
                        </a:rPr>
                        <a:t>pari al costo chilometrico risultante dalle tariffe ACI del mezzo privato utilizzato;</a:t>
                      </a:r>
                    </a:p>
                    <a:p>
                      <a:pPr>
                        <a:spcAft>
                          <a:spcPts val="0"/>
                        </a:spcAft>
                      </a:pPr>
                      <a:r>
                        <a:rPr lang="it-IT" sz="1200" dirty="0">
                          <a:effectLst/>
                          <a:latin typeface="Arial"/>
                          <a:ea typeface="Times New Roman"/>
                          <a:cs typeface="Arial"/>
                        </a:rPr>
                        <a:t>pari alle spese sostenute per pernottamento e vitto.</a:t>
                      </a:r>
                    </a:p>
                  </a:txBody>
                  <a:tcPr marL="44450" marR="44450" marT="0" marB="0"/>
                </a:tc>
                <a:tc hMerge="1">
                  <a:txBody>
                    <a:bodyPr/>
                    <a:lstStyle/>
                    <a:p>
                      <a:endParaRPr lang="it-IT"/>
                    </a:p>
                  </a:txBody>
                  <a:tcPr/>
                </a:tc>
                <a:extLst>
                  <a:ext uri="{0D108BD9-81ED-4DB2-BD59-A6C34878D82A}">
                    <a16:rowId xmlns:a16="http://schemas.microsoft.com/office/drawing/2014/main" xmlns="" val="10003"/>
                  </a:ext>
                </a:extLst>
              </a:tr>
              <a:tr h="582361">
                <a:tc>
                  <a:txBody>
                    <a:bodyPr/>
                    <a:lstStyle/>
                    <a:p>
                      <a:pPr>
                        <a:spcAft>
                          <a:spcPts val="0"/>
                        </a:spcAft>
                      </a:pPr>
                      <a:r>
                        <a:rPr lang="it-IT" sz="1200" dirty="0">
                          <a:effectLst/>
                          <a:latin typeface="Arial"/>
                          <a:ea typeface="Times New Roman"/>
                          <a:cs typeface="Arial"/>
                        </a:rPr>
                        <a:t>c) Comunicazioni al cliente o verso terze parti coinvolte nell’incarico (che non siano pareri) effettuate via telefono, posta, telefax, e-mail, </a:t>
                      </a:r>
                      <a:r>
                        <a:rPr lang="it-IT" sz="1200" b="1" dirty="0">
                          <a:effectLst/>
                          <a:latin typeface="Arial"/>
                          <a:ea typeface="Times New Roman"/>
                          <a:cs typeface="Arial"/>
                        </a:rPr>
                        <a:t>per ogni invio/comunicazione.</a:t>
                      </a:r>
                      <a:r>
                        <a:rPr lang="it-IT" sz="1200" b="1" i="1" dirty="0">
                          <a:effectLst/>
                          <a:latin typeface="Arial"/>
                          <a:ea typeface="Times New Roman"/>
                          <a:cs typeface="Arial"/>
                        </a:rPr>
                        <a:t> </a:t>
                      </a:r>
                      <a:endParaRPr lang="it-IT" sz="1200" dirty="0">
                        <a:effectLst/>
                        <a:latin typeface="Arial"/>
                        <a:ea typeface="Times New Roman"/>
                        <a:cs typeface="Arial"/>
                      </a:endParaRPr>
                    </a:p>
                  </a:txBody>
                  <a:tcPr marL="44450" marR="44450" marT="0" marB="0" anchor="ctr"/>
                </a:tc>
                <a:tc>
                  <a:txBody>
                    <a:bodyPr/>
                    <a:lstStyle/>
                    <a:p>
                      <a:pPr algn="r">
                        <a:spcAft>
                          <a:spcPts val="0"/>
                        </a:spcAft>
                      </a:pPr>
                      <a:r>
                        <a:rPr lang="it-IT" sz="1200" b="1" i="1">
                          <a:effectLst/>
                          <a:latin typeface="Arial"/>
                          <a:ea typeface="Times New Roman"/>
                          <a:cs typeface="Arial"/>
                        </a:rPr>
                        <a:t>€ 25,00</a:t>
                      </a:r>
                      <a:endParaRPr lang="it-IT" sz="1200">
                        <a:effectLst/>
                        <a:latin typeface="Arial"/>
                        <a:ea typeface="Times New Roman"/>
                        <a:cs typeface="Arial"/>
                      </a:endParaRPr>
                    </a:p>
                  </a:txBody>
                  <a:tcPr marL="44450" marR="44450" marT="0" marB="0" anchor="ctr"/>
                </a:tc>
                <a:extLst>
                  <a:ext uri="{0D108BD9-81ED-4DB2-BD59-A6C34878D82A}">
                    <a16:rowId xmlns:a16="http://schemas.microsoft.com/office/drawing/2014/main" xmlns="" val="10004"/>
                  </a:ext>
                </a:extLst>
              </a:tr>
              <a:tr h="582361">
                <a:tc>
                  <a:txBody>
                    <a:bodyPr/>
                    <a:lstStyle/>
                    <a:p>
                      <a:pPr>
                        <a:spcAft>
                          <a:spcPts val="0"/>
                        </a:spcAft>
                      </a:pPr>
                      <a:r>
                        <a:rPr lang="it-IT" sz="1200">
                          <a:effectLst/>
                          <a:latin typeface="Arial"/>
                          <a:ea typeface="Times New Roman"/>
                          <a:cs typeface="Arial"/>
                        </a:rPr>
                        <a:t>d) Riunioni con il cliente (o suoi mandatari) ovvero con un terzo, </a:t>
                      </a:r>
                      <a:r>
                        <a:rPr lang="it-IT" sz="1200" b="1">
                          <a:effectLst/>
                          <a:latin typeface="Arial"/>
                          <a:ea typeface="Times New Roman"/>
                          <a:cs typeface="Arial"/>
                        </a:rPr>
                        <a:t>per ora o frazione di ora</a:t>
                      </a:r>
                      <a:r>
                        <a:rPr lang="it-IT" sz="1200">
                          <a:effectLst/>
                          <a:latin typeface="Arial"/>
                          <a:ea typeface="Times New Roman"/>
                          <a:cs typeface="Arial"/>
                        </a:rPr>
                        <a:t>.</a:t>
                      </a:r>
                      <a:r>
                        <a:rPr lang="it-IT" sz="1200" b="1" i="1">
                          <a:effectLst/>
                          <a:latin typeface="Arial"/>
                          <a:ea typeface="Times New Roman"/>
                          <a:cs typeface="Arial"/>
                        </a:rPr>
                        <a:t> </a:t>
                      </a:r>
                      <a:endParaRPr lang="it-IT" sz="1200">
                        <a:effectLst/>
                        <a:latin typeface="Arial"/>
                        <a:ea typeface="Times New Roman"/>
                        <a:cs typeface="Arial"/>
                      </a:endParaRPr>
                    </a:p>
                  </a:txBody>
                  <a:tcPr marL="44450" marR="44450" marT="0" marB="0" anchor="ctr"/>
                </a:tc>
                <a:tc>
                  <a:txBody>
                    <a:bodyPr/>
                    <a:lstStyle/>
                    <a:p>
                      <a:pPr algn="r">
                        <a:spcAft>
                          <a:spcPts val="0"/>
                        </a:spcAft>
                      </a:pPr>
                      <a:r>
                        <a:rPr lang="it-IT" sz="1200" b="1" i="1">
                          <a:effectLst/>
                          <a:latin typeface="Arial"/>
                          <a:ea typeface="Times New Roman"/>
                          <a:cs typeface="Arial"/>
                        </a:rPr>
                        <a:t>€ 40,00</a:t>
                      </a:r>
                      <a:endParaRPr lang="it-IT" sz="1200">
                        <a:effectLst/>
                        <a:latin typeface="Arial"/>
                        <a:ea typeface="Times New Roman"/>
                        <a:cs typeface="Arial"/>
                      </a:endParaRPr>
                    </a:p>
                  </a:txBody>
                  <a:tcPr marL="44450" marR="44450" marT="0" marB="0" anchor="ctr"/>
                </a:tc>
                <a:extLst>
                  <a:ext uri="{0D108BD9-81ED-4DB2-BD59-A6C34878D82A}">
                    <a16:rowId xmlns:a16="http://schemas.microsoft.com/office/drawing/2014/main" xmlns="" val="10005"/>
                  </a:ext>
                </a:extLst>
              </a:tr>
              <a:tr h="582361">
                <a:tc>
                  <a:txBody>
                    <a:bodyPr/>
                    <a:lstStyle/>
                    <a:p>
                      <a:pPr>
                        <a:spcAft>
                          <a:spcPts val="0"/>
                        </a:spcAft>
                      </a:pPr>
                      <a:r>
                        <a:rPr lang="it-IT" sz="1200" dirty="0">
                          <a:effectLst/>
                          <a:latin typeface="Arial"/>
                          <a:ea typeface="Times New Roman"/>
                          <a:cs typeface="Arial"/>
                        </a:rPr>
                        <a:t>e) Riunioni con più parti, </a:t>
                      </a:r>
                      <a:r>
                        <a:rPr lang="it-IT" sz="1200" b="1" dirty="0">
                          <a:effectLst/>
                          <a:latin typeface="Arial"/>
                          <a:ea typeface="Times New Roman"/>
                          <a:cs typeface="Arial"/>
                        </a:rPr>
                        <a:t>per ora o frazione di ora</a:t>
                      </a:r>
                      <a:r>
                        <a:rPr lang="it-IT" sz="1200" dirty="0">
                          <a:effectLst/>
                          <a:latin typeface="Arial"/>
                          <a:ea typeface="Times New Roman"/>
                          <a:cs typeface="Arial"/>
                        </a:rPr>
                        <a:t>.</a:t>
                      </a:r>
                      <a:r>
                        <a:rPr lang="it-IT" sz="1200" b="1" i="1" dirty="0">
                          <a:effectLst/>
                          <a:latin typeface="Arial"/>
                          <a:ea typeface="Times New Roman"/>
                          <a:cs typeface="Arial"/>
                        </a:rPr>
                        <a:t> </a:t>
                      </a:r>
                      <a:endParaRPr lang="it-IT" sz="1200" dirty="0">
                        <a:effectLst/>
                        <a:latin typeface="Arial"/>
                        <a:ea typeface="Times New Roman"/>
                        <a:cs typeface="Arial"/>
                      </a:endParaRPr>
                    </a:p>
                  </a:txBody>
                  <a:tcPr marL="44450" marR="44450" marT="0" marB="0" anchor="ctr"/>
                </a:tc>
                <a:tc>
                  <a:txBody>
                    <a:bodyPr/>
                    <a:lstStyle/>
                    <a:p>
                      <a:pPr algn="r">
                        <a:spcAft>
                          <a:spcPts val="0"/>
                        </a:spcAft>
                      </a:pPr>
                      <a:r>
                        <a:rPr lang="it-IT" sz="1200" b="1" i="1">
                          <a:effectLst/>
                          <a:latin typeface="Arial"/>
                          <a:ea typeface="Times New Roman"/>
                          <a:cs typeface="Arial"/>
                        </a:rPr>
                        <a:t>€ 70,00</a:t>
                      </a:r>
                      <a:endParaRPr lang="it-IT" sz="1200">
                        <a:effectLst/>
                        <a:latin typeface="Arial"/>
                        <a:ea typeface="Times New Roman"/>
                        <a:cs typeface="Arial"/>
                      </a:endParaRPr>
                    </a:p>
                  </a:txBody>
                  <a:tcPr marL="44450" marR="44450" marT="0" marB="0" anchor="ctr"/>
                </a:tc>
                <a:extLst>
                  <a:ext uri="{0D108BD9-81ED-4DB2-BD59-A6C34878D82A}">
                    <a16:rowId xmlns:a16="http://schemas.microsoft.com/office/drawing/2014/main" xmlns="" val="10006"/>
                  </a:ext>
                </a:extLst>
              </a:tr>
              <a:tr h="582361">
                <a:tc>
                  <a:txBody>
                    <a:bodyPr/>
                    <a:lstStyle/>
                    <a:p>
                      <a:pPr>
                        <a:spcAft>
                          <a:spcPts val="0"/>
                        </a:spcAft>
                      </a:pPr>
                      <a:r>
                        <a:rPr lang="it-IT" sz="1200" dirty="0" err="1">
                          <a:effectLst/>
                          <a:latin typeface="Arial"/>
                          <a:ea typeface="Times New Roman"/>
                          <a:cs typeface="Arial"/>
                        </a:rPr>
                        <a:t>f</a:t>
                      </a:r>
                      <a:r>
                        <a:rPr lang="it-IT" sz="1200" dirty="0">
                          <a:effectLst/>
                          <a:latin typeface="Arial"/>
                          <a:ea typeface="Times New Roman"/>
                          <a:cs typeface="Arial"/>
                        </a:rPr>
                        <a:t>) Partecipazione ad assemblee societarie, associative, di creditori e assistenza e discussione avanti funzionari non tributari, </a:t>
                      </a:r>
                      <a:r>
                        <a:rPr lang="it-IT" sz="1200" b="1" dirty="0">
                          <a:effectLst/>
                          <a:latin typeface="Arial"/>
                          <a:ea typeface="Times New Roman"/>
                          <a:cs typeface="Arial"/>
                        </a:rPr>
                        <a:t>per ora o frazione di ora</a:t>
                      </a:r>
                      <a:r>
                        <a:rPr lang="it-IT" sz="1200" dirty="0">
                          <a:effectLst/>
                          <a:latin typeface="Arial"/>
                          <a:ea typeface="Times New Roman"/>
                          <a:cs typeface="Arial"/>
                        </a:rPr>
                        <a:t>.</a:t>
                      </a:r>
                      <a:r>
                        <a:rPr lang="it-IT" sz="1200" b="1" i="1" dirty="0">
                          <a:effectLst/>
                          <a:latin typeface="Arial"/>
                          <a:ea typeface="Times New Roman"/>
                          <a:cs typeface="Arial"/>
                        </a:rPr>
                        <a:t> </a:t>
                      </a:r>
                      <a:endParaRPr lang="it-IT" sz="1200" dirty="0">
                        <a:effectLst/>
                        <a:latin typeface="Arial"/>
                        <a:ea typeface="Times New Roman"/>
                        <a:cs typeface="Arial"/>
                      </a:endParaRPr>
                    </a:p>
                  </a:txBody>
                  <a:tcPr marL="44450" marR="44450" marT="0" marB="0" anchor="ctr"/>
                </a:tc>
                <a:tc>
                  <a:txBody>
                    <a:bodyPr/>
                    <a:lstStyle/>
                    <a:p>
                      <a:pPr algn="r">
                        <a:spcAft>
                          <a:spcPts val="0"/>
                        </a:spcAft>
                      </a:pPr>
                      <a:r>
                        <a:rPr lang="it-IT" sz="1200" b="1" i="1" dirty="0">
                          <a:effectLst/>
                          <a:latin typeface="Arial"/>
                          <a:ea typeface="Times New Roman"/>
                          <a:cs typeface="Arial"/>
                        </a:rPr>
                        <a:t>€ 90,00</a:t>
                      </a:r>
                      <a:endParaRPr lang="it-IT" sz="1200" dirty="0">
                        <a:effectLst/>
                        <a:latin typeface="Arial"/>
                        <a:ea typeface="Times New Roman"/>
                        <a:cs typeface="Arial"/>
                      </a:endParaRPr>
                    </a:p>
                  </a:txBody>
                  <a:tcPr marL="44450" marR="44450" marT="0" marB="0" anchor="ctr"/>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1166134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762000" y="685799"/>
            <a:ext cx="7543800" cy="5353494"/>
          </a:xfrm>
        </p:spPr>
        <p:txBody>
          <a:bodyPr>
            <a:normAutofit fontScale="92500" lnSpcReduction="20000"/>
          </a:bodyPr>
          <a:lstStyle/>
          <a:p>
            <a:pPr marL="0" indent="0">
              <a:buNone/>
            </a:pPr>
            <a:r>
              <a:rPr lang="it-IT" b="1" u="sng" dirty="0"/>
              <a:t>LA TEMPESTA NORMATIVA </a:t>
            </a:r>
            <a:r>
              <a:rPr lang="it-IT" b="1" u="sng" dirty="0" smtClean="0"/>
              <a:t>agosto 2011 - dicembre 2017</a:t>
            </a:r>
            <a:endParaRPr lang="it-IT" dirty="0"/>
          </a:p>
          <a:p>
            <a:pPr marL="0" indent="0">
              <a:buNone/>
            </a:pPr>
            <a:r>
              <a:rPr lang="it-IT" b="1" dirty="0"/>
              <a:t> </a:t>
            </a:r>
            <a:endParaRPr lang="it-IT" dirty="0"/>
          </a:p>
          <a:p>
            <a:pPr lvl="0"/>
            <a:r>
              <a:rPr lang="it-IT" b="1" dirty="0"/>
              <a:t>DL 138/2011 ha introdotto nell’ordinamento:</a:t>
            </a:r>
            <a:endParaRPr lang="it-IT" dirty="0"/>
          </a:p>
          <a:p>
            <a:pPr lvl="1"/>
            <a:r>
              <a:rPr lang="it-IT" sz="2400" dirty="0"/>
              <a:t>Pattuizione scritta del compenso al conferimento dell’incarico;</a:t>
            </a:r>
          </a:p>
          <a:p>
            <a:pPr lvl="1"/>
            <a:r>
              <a:rPr lang="it-IT" sz="2400" dirty="0"/>
              <a:t>Informativa sul livello di complessità dell’incarico;</a:t>
            </a:r>
          </a:p>
          <a:p>
            <a:pPr lvl="1"/>
            <a:r>
              <a:rPr lang="it-IT" sz="2400" dirty="0"/>
              <a:t>Informativa esplicita su tutti gli oneri ipotizzabili fino alla conclusione dell’incarico;</a:t>
            </a:r>
          </a:p>
          <a:p>
            <a:pPr lvl="1"/>
            <a:r>
              <a:rPr lang="it-IT" sz="2400" dirty="0"/>
              <a:t>Compenso rimesso alla libera determinazione tra le parti;</a:t>
            </a:r>
          </a:p>
          <a:p>
            <a:pPr lvl="1"/>
            <a:r>
              <a:rPr lang="it-IT" sz="2400" dirty="0"/>
              <a:t>Applicazione delle tariffe professionali solo in caso di:</a:t>
            </a:r>
          </a:p>
          <a:p>
            <a:pPr lvl="2"/>
            <a:r>
              <a:rPr lang="it-IT" dirty="0"/>
              <a:t>Mancata determinazione del compenso;</a:t>
            </a:r>
          </a:p>
          <a:p>
            <a:pPr lvl="2"/>
            <a:r>
              <a:rPr lang="it-IT" dirty="0"/>
              <a:t>Quando il committente è un ente pubblico;</a:t>
            </a:r>
          </a:p>
          <a:p>
            <a:pPr lvl="2"/>
            <a:r>
              <a:rPr lang="it-IT" dirty="0"/>
              <a:t>In caso di liquidazione giudiziale del compenso;</a:t>
            </a:r>
          </a:p>
          <a:p>
            <a:pPr lvl="2"/>
            <a:r>
              <a:rPr lang="it-IT" dirty="0"/>
              <a:t>Nei casi in cui la prestazione è resa nell’interesse di terzi:</a:t>
            </a:r>
          </a:p>
          <a:p>
            <a:pPr lvl="0"/>
            <a:r>
              <a:rPr lang="it-IT" b="1" dirty="0"/>
              <a:t>L.  148/2011  &gt; DPR 137/2012:</a:t>
            </a:r>
            <a:endParaRPr lang="it-IT" dirty="0"/>
          </a:p>
          <a:p>
            <a:pPr lvl="1"/>
            <a:r>
              <a:rPr lang="it-IT" sz="2400" dirty="0"/>
              <a:t>Obbligo di assicurazione per tutti i professionisti iscritti in albi</a:t>
            </a:r>
            <a:r>
              <a:rPr lang="it-IT" sz="2400" dirty="0" smtClean="0"/>
              <a:t>.</a:t>
            </a:r>
            <a:endParaRPr lang="it-IT" dirty="0"/>
          </a:p>
        </p:txBody>
      </p:sp>
    </p:spTree>
    <p:extLst>
      <p:ext uri="{BB962C8B-B14F-4D97-AF65-F5344CB8AC3E}">
        <p14:creationId xmlns:p14="http://schemas.microsoft.com/office/powerpoint/2010/main" val="22857447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231246"/>
            <a:ext cx="6781800" cy="940954"/>
          </a:xfrm>
        </p:spPr>
        <p:txBody>
          <a:bodyPr/>
          <a:lstStyle/>
          <a:p>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84101633"/>
              </p:ext>
            </p:extLst>
          </p:nvPr>
        </p:nvGraphicFramePr>
        <p:xfrm>
          <a:off x="866869" y="815561"/>
          <a:ext cx="7543800" cy="4415685"/>
        </p:xfrm>
        <a:graphic>
          <a:graphicData uri="http://schemas.openxmlformats.org/drawingml/2006/table">
            <a:tbl>
              <a:tblPr firstRow="1" bandRow="1">
                <a:tableStyleId>{5C22544A-7EE6-4342-B048-85BDC9FD1C3A}</a:tableStyleId>
              </a:tblPr>
              <a:tblGrid>
                <a:gridCol w="6730312">
                  <a:extLst>
                    <a:ext uri="{9D8B030D-6E8A-4147-A177-3AD203B41FA5}">
                      <a16:colId xmlns:a16="http://schemas.microsoft.com/office/drawing/2014/main" xmlns="" val="20000"/>
                    </a:ext>
                  </a:extLst>
                </a:gridCol>
                <a:gridCol w="813488">
                  <a:extLst>
                    <a:ext uri="{9D8B030D-6E8A-4147-A177-3AD203B41FA5}">
                      <a16:colId xmlns:a16="http://schemas.microsoft.com/office/drawing/2014/main" xmlns="" val="20001"/>
                    </a:ext>
                  </a:extLst>
                </a:gridCol>
              </a:tblGrid>
              <a:tr h="421366">
                <a:tc gridSpan="2">
                  <a:txBody>
                    <a:bodyPr/>
                    <a:lstStyle/>
                    <a:p>
                      <a:pPr algn="just">
                        <a:spcAft>
                          <a:spcPts val="0"/>
                        </a:spcAft>
                      </a:pPr>
                      <a:r>
                        <a:rPr lang="it-IT" sz="1200" b="1" dirty="0">
                          <a:effectLst/>
                          <a:latin typeface="Arial"/>
                          <a:ea typeface="Times New Roman"/>
                          <a:cs typeface="Arial"/>
                        </a:rPr>
                        <a:t>Prestazioni probabili ma non certe </a:t>
                      </a:r>
                      <a:r>
                        <a:rPr lang="it-IT" sz="1200" dirty="0">
                          <a:effectLst/>
                          <a:latin typeface="Arial"/>
                          <a:ea typeface="Times New Roman"/>
                          <a:cs typeface="Arial"/>
                        </a:rPr>
                        <a:t>il cui presupposto non è prevedibile né verificabile alla data odierna- </a:t>
                      </a:r>
                      <a:r>
                        <a:rPr lang="it-IT" sz="1200" b="1" dirty="0">
                          <a:effectLst/>
                          <a:latin typeface="Arial"/>
                          <a:ea typeface="Times New Roman"/>
                          <a:cs typeface="Arial"/>
                        </a:rPr>
                        <a:t>Compensi massimi applicabili dallo Studio</a:t>
                      </a:r>
                      <a:endParaRPr lang="it-IT" sz="1200" dirty="0">
                        <a:effectLst/>
                        <a:latin typeface="Arial"/>
                        <a:ea typeface="Times New Roman"/>
                        <a:cs typeface="Arial"/>
                      </a:endParaRPr>
                    </a:p>
                  </a:txBody>
                  <a:tcPr marL="44450" marR="44450" marT="0" marB="0"/>
                </a:tc>
                <a:tc hMerge="1">
                  <a:txBody>
                    <a:bodyPr/>
                    <a:lstStyle/>
                    <a:p>
                      <a:endParaRPr lang="it-IT"/>
                    </a:p>
                  </a:txBody>
                  <a:tcPr/>
                </a:tc>
                <a:extLst>
                  <a:ext uri="{0D108BD9-81ED-4DB2-BD59-A6C34878D82A}">
                    <a16:rowId xmlns:a16="http://schemas.microsoft.com/office/drawing/2014/main" xmlns="" val="10000"/>
                  </a:ext>
                </a:extLst>
              </a:tr>
              <a:tr h="421366">
                <a:tc gridSpan="2">
                  <a:txBody>
                    <a:bodyPr/>
                    <a:lstStyle/>
                    <a:p>
                      <a:pPr>
                        <a:spcAft>
                          <a:spcPts val="0"/>
                        </a:spcAft>
                      </a:pPr>
                      <a:r>
                        <a:rPr lang="it-IT" sz="1200" b="1" dirty="0">
                          <a:effectLst/>
                          <a:latin typeface="Arial"/>
                          <a:ea typeface="Times New Roman"/>
                          <a:cs typeface="Arial"/>
                        </a:rPr>
                        <a:t>II) Prestazioni tecniche varie a cura del professionista incaricato</a:t>
                      </a:r>
                      <a:endParaRPr lang="it-IT" sz="1200" dirty="0">
                        <a:effectLst/>
                        <a:latin typeface="Arial"/>
                        <a:ea typeface="Times New Roman"/>
                        <a:cs typeface="Arial"/>
                      </a:endParaRPr>
                    </a:p>
                  </a:txBody>
                  <a:tcPr marL="44450" marR="44450" marT="0" marB="0" anchor="ctr"/>
                </a:tc>
                <a:tc hMerge="1">
                  <a:txBody>
                    <a:bodyPr/>
                    <a:lstStyle/>
                    <a:p>
                      <a:endParaRPr lang="it-IT"/>
                    </a:p>
                  </a:txBody>
                  <a:tcPr/>
                </a:tc>
                <a:extLst>
                  <a:ext uri="{0D108BD9-81ED-4DB2-BD59-A6C34878D82A}">
                    <a16:rowId xmlns:a16="http://schemas.microsoft.com/office/drawing/2014/main" xmlns="" val="10001"/>
                  </a:ext>
                </a:extLst>
              </a:tr>
              <a:tr h="421366">
                <a:tc>
                  <a:txBody>
                    <a:bodyPr/>
                    <a:lstStyle/>
                    <a:p>
                      <a:pPr>
                        <a:spcAft>
                          <a:spcPts val="0"/>
                        </a:spcAft>
                      </a:pPr>
                      <a:r>
                        <a:rPr lang="it-IT" sz="1200" dirty="0">
                          <a:effectLst/>
                          <a:latin typeface="Arial"/>
                          <a:ea typeface="Times New Roman"/>
                          <a:cs typeface="Arial"/>
                        </a:rPr>
                        <a:t>a) Esame e studio della pratica e dei documenti; ricerche in archivi pubblici e privati, </a:t>
                      </a:r>
                      <a:r>
                        <a:rPr lang="it-IT" sz="1200" b="1" dirty="0">
                          <a:effectLst/>
                          <a:latin typeface="Arial"/>
                          <a:ea typeface="Times New Roman"/>
                          <a:cs typeface="Arial"/>
                        </a:rPr>
                        <a:t>per ora o frazione di ora</a:t>
                      </a:r>
                      <a:r>
                        <a:rPr lang="it-IT" sz="1200" dirty="0">
                          <a:effectLst/>
                          <a:latin typeface="Arial"/>
                          <a:ea typeface="Times New Roman"/>
                          <a:cs typeface="Arial"/>
                        </a:rPr>
                        <a:t>.</a:t>
                      </a:r>
                      <a:r>
                        <a:rPr lang="it-IT" sz="1200" b="1" i="1" dirty="0">
                          <a:effectLst/>
                          <a:latin typeface="Arial"/>
                          <a:ea typeface="Times New Roman"/>
                          <a:cs typeface="Arial"/>
                        </a:rPr>
                        <a:t> </a:t>
                      </a:r>
                      <a:endParaRPr lang="it-IT" sz="1200" dirty="0">
                        <a:effectLst/>
                        <a:latin typeface="Arial"/>
                        <a:ea typeface="Times New Roman"/>
                        <a:cs typeface="Arial"/>
                      </a:endParaRPr>
                    </a:p>
                  </a:txBody>
                  <a:tcPr marL="44450" marR="44450" marT="0" marB="0" anchor="ctr"/>
                </a:tc>
                <a:tc>
                  <a:txBody>
                    <a:bodyPr/>
                    <a:lstStyle/>
                    <a:p>
                      <a:pPr algn="r">
                        <a:spcAft>
                          <a:spcPts val="0"/>
                        </a:spcAft>
                      </a:pPr>
                      <a:r>
                        <a:rPr lang="it-IT" sz="1200" b="1" i="1" dirty="0">
                          <a:effectLst/>
                          <a:latin typeface="Arial"/>
                          <a:ea typeface="Times New Roman"/>
                          <a:cs typeface="Arial"/>
                        </a:rPr>
                        <a:t>€ 30,00</a:t>
                      </a:r>
                      <a:endParaRPr lang="it-IT" sz="1200" dirty="0">
                        <a:effectLst/>
                        <a:latin typeface="Arial"/>
                        <a:ea typeface="Times New Roman"/>
                        <a:cs typeface="Arial"/>
                      </a:endParaRPr>
                    </a:p>
                  </a:txBody>
                  <a:tcPr marL="44450" marR="44450" marT="0" marB="0" anchor="ctr"/>
                </a:tc>
                <a:extLst>
                  <a:ext uri="{0D108BD9-81ED-4DB2-BD59-A6C34878D82A}">
                    <a16:rowId xmlns:a16="http://schemas.microsoft.com/office/drawing/2014/main" xmlns="" val="10002"/>
                  </a:ext>
                </a:extLst>
              </a:tr>
              <a:tr h="421366">
                <a:tc>
                  <a:txBody>
                    <a:bodyPr/>
                    <a:lstStyle/>
                    <a:p>
                      <a:pPr>
                        <a:spcAft>
                          <a:spcPts val="0"/>
                        </a:spcAft>
                      </a:pPr>
                      <a:r>
                        <a:rPr lang="it-IT" sz="1200">
                          <a:effectLst/>
                          <a:latin typeface="Arial"/>
                          <a:ea typeface="Times New Roman"/>
                          <a:cs typeface="Arial"/>
                        </a:rPr>
                        <a:t>b) Pareri scritti, predisposizione di atti, istanze o programmi operativi, redazione di verbali e relazioni, convocazioni di assemblee, </a:t>
                      </a:r>
                      <a:r>
                        <a:rPr lang="it-IT" sz="1200" b="1">
                          <a:effectLst/>
                          <a:latin typeface="Arial"/>
                          <a:ea typeface="Times New Roman"/>
                          <a:cs typeface="Arial"/>
                        </a:rPr>
                        <a:t>per facciata formato protocollo</a:t>
                      </a:r>
                      <a:r>
                        <a:rPr lang="it-IT" sz="1200">
                          <a:effectLst/>
                          <a:latin typeface="Arial"/>
                          <a:ea typeface="Times New Roman"/>
                          <a:cs typeface="Arial"/>
                        </a:rPr>
                        <a:t>.</a:t>
                      </a:r>
                      <a:r>
                        <a:rPr lang="it-IT" sz="1200" b="1" i="1">
                          <a:effectLst/>
                          <a:latin typeface="Arial"/>
                          <a:ea typeface="Times New Roman"/>
                          <a:cs typeface="Arial"/>
                        </a:rPr>
                        <a:t> </a:t>
                      </a:r>
                      <a:endParaRPr lang="it-IT" sz="1200">
                        <a:effectLst/>
                        <a:latin typeface="Arial"/>
                        <a:ea typeface="Times New Roman"/>
                        <a:cs typeface="Arial"/>
                      </a:endParaRPr>
                    </a:p>
                  </a:txBody>
                  <a:tcPr marL="44450" marR="44450" marT="0" marB="0" anchor="ctr"/>
                </a:tc>
                <a:tc>
                  <a:txBody>
                    <a:bodyPr/>
                    <a:lstStyle/>
                    <a:p>
                      <a:pPr algn="r">
                        <a:spcAft>
                          <a:spcPts val="0"/>
                        </a:spcAft>
                      </a:pPr>
                      <a:r>
                        <a:rPr lang="it-IT" sz="1200" b="1" i="1" dirty="0">
                          <a:effectLst/>
                          <a:latin typeface="Arial"/>
                          <a:ea typeface="Times New Roman"/>
                          <a:cs typeface="Arial"/>
                        </a:rPr>
                        <a:t>€ 60,00</a:t>
                      </a:r>
                      <a:endParaRPr lang="it-IT" sz="1200" dirty="0">
                        <a:effectLst/>
                        <a:latin typeface="Arial"/>
                        <a:ea typeface="Times New Roman"/>
                        <a:cs typeface="Arial"/>
                      </a:endParaRPr>
                    </a:p>
                  </a:txBody>
                  <a:tcPr marL="44450" marR="44450" marT="0" marB="0" anchor="ctr"/>
                </a:tc>
                <a:extLst>
                  <a:ext uri="{0D108BD9-81ED-4DB2-BD59-A6C34878D82A}">
                    <a16:rowId xmlns:a16="http://schemas.microsoft.com/office/drawing/2014/main" xmlns="" val="10003"/>
                  </a:ext>
                </a:extLst>
              </a:tr>
              <a:tr h="421366">
                <a:tc>
                  <a:txBody>
                    <a:bodyPr/>
                    <a:lstStyle/>
                    <a:p>
                      <a:pPr>
                        <a:spcAft>
                          <a:spcPts val="0"/>
                        </a:spcAft>
                      </a:pPr>
                      <a:r>
                        <a:rPr lang="it-IT" sz="1200">
                          <a:effectLst/>
                          <a:latin typeface="Arial"/>
                          <a:ea typeface="Times New Roman"/>
                          <a:cs typeface="Arial"/>
                        </a:rPr>
                        <a:t>c) Redazione di statuti, atti costitutivi e regolamenti, </a:t>
                      </a:r>
                      <a:r>
                        <a:rPr lang="it-IT" sz="1200" b="1">
                          <a:effectLst/>
                          <a:latin typeface="Arial"/>
                          <a:ea typeface="Times New Roman"/>
                          <a:cs typeface="Arial"/>
                        </a:rPr>
                        <a:t>per facciata formato protocollo</a:t>
                      </a:r>
                      <a:r>
                        <a:rPr lang="it-IT" sz="1200">
                          <a:effectLst/>
                          <a:latin typeface="Arial"/>
                          <a:ea typeface="Times New Roman"/>
                          <a:cs typeface="Arial"/>
                        </a:rPr>
                        <a:t>.</a:t>
                      </a:r>
                      <a:r>
                        <a:rPr lang="it-IT" sz="1200" b="1" i="1">
                          <a:effectLst/>
                          <a:latin typeface="Arial"/>
                          <a:ea typeface="Times New Roman"/>
                          <a:cs typeface="Arial"/>
                        </a:rPr>
                        <a:t> </a:t>
                      </a:r>
                      <a:endParaRPr lang="it-IT" sz="1200">
                        <a:effectLst/>
                        <a:latin typeface="Arial"/>
                        <a:ea typeface="Times New Roman"/>
                        <a:cs typeface="Arial"/>
                      </a:endParaRPr>
                    </a:p>
                  </a:txBody>
                  <a:tcPr marL="44450" marR="44450" marT="0" marB="0" anchor="ctr"/>
                </a:tc>
                <a:tc>
                  <a:txBody>
                    <a:bodyPr/>
                    <a:lstStyle/>
                    <a:p>
                      <a:pPr algn="r">
                        <a:spcAft>
                          <a:spcPts val="0"/>
                        </a:spcAft>
                      </a:pPr>
                      <a:r>
                        <a:rPr lang="it-IT" sz="1200" b="1" i="1" dirty="0">
                          <a:effectLst/>
                          <a:latin typeface="Arial"/>
                          <a:ea typeface="Times New Roman"/>
                          <a:cs typeface="Arial"/>
                        </a:rPr>
                        <a:t>€75,00</a:t>
                      </a:r>
                      <a:endParaRPr lang="it-IT" sz="1200" dirty="0">
                        <a:effectLst/>
                        <a:latin typeface="Arial"/>
                        <a:ea typeface="Times New Roman"/>
                        <a:cs typeface="Arial"/>
                      </a:endParaRPr>
                    </a:p>
                  </a:txBody>
                  <a:tcPr marL="44450" marR="44450" marT="0" marB="0" anchor="ctr"/>
                </a:tc>
                <a:extLst>
                  <a:ext uri="{0D108BD9-81ED-4DB2-BD59-A6C34878D82A}">
                    <a16:rowId xmlns:a16="http://schemas.microsoft.com/office/drawing/2014/main" xmlns="" val="10004"/>
                  </a:ext>
                </a:extLst>
              </a:tr>
              <a:tr h="421366">
                <a:tc gridSpan="2">
                  <a:txBody>
                    <a:bodyPr/>
                    <a:lstStyle/>
                    <a:p>
                      <a:pPr>
                        <a:spcAft>
                          <a:spcPts val="0"/>
                        </a:spcAft>
                      </a:pPr>
                      <a:r>
                        <a:rPr lang="it-IT" sz="1200" b="1" dirty="0">
                          <a:effectLst/>
                          <a:latin typeface="Arial"/>
                          <a:ea typeface="Times New Roman"/>
                          <a:cs typeface="Arial"/>
                        </a:rPr>
                        <a:t>III) Prestazioni tecniche varie a cura dello studio</a:t>
                      </a:r>
                      <a:endParaRPr lang="it-IT" sz="1200" dirty="0">
                        <a:effectLst/>
                        <a:latin typeface="Arial"/>
                        <a:ea typeface="Times New Roman"/>
                        <a:cs typeface="Arial"/>
                      </a:endParaRPr>
                    </a:p>
                  </a:txBody>
                  <a:tcPr marL="44450" marR="44450" marT="0" marB="0" anchor="ctr"/>
                </a:tc>
                <a:tc hMerge="1">
                  <a:txBody>
                    <a:bodyPr/>
                    <a:lstStyle/>
                    <a:p>
                      <a:endParaRPr lang="it-IT"/>
                    </a:p>
                  </a:txBody>
                  <a:tcPr/>
                </a:tc>
                <a:extLst>
                  <a:ext uri="{0D108BD9-81ED-4DB2-BD59-A6C34878D82A}">
                    <a16:rowId xmlns:a16="http://schemas.microsoft.com/office/drawing/2014/main" xmlns="" val="10005"/>
                  </a:ext>
                </a:extLst>
              </a:tr>
              <a:tr h="421366">
                <a:tc>
                  <a:txBody>
                    <a:bodyPr/>
                    <a:lstStyle/>
                    <a:p>
                      <a:pPr>
                        <a:spcAft>
                          <a:spcPts val="0"/>
                        </a:spcAft>
                      </a:pPr>
                      <a:r>
                        <a:rPr lang="it-IT" sz="1200">
                          <a:effectLst/>
                          <a:latin typeface="Arial"/>
                          <a:ea typeface="Times New Roman"/>
                          <a:cs typeface="Arial"/>
                        </a:rPr>
                        <a:t>A) Depositi, pubblicazioni, iscrizioni, di atti o documenti, presentazione di istanze presso pubblici uffici non tributari con consegna diretta,</a:t>
                      </a:r>
                      <a:r>
                        <a:rPr lang="it-IT" sz="1200" b="1">
                          <a:effectLst/>
                          <a:latin typeface="Arial"/>
                          <a:ea typeface="Times New Roman"/>
                          <a:cs typeface="Arial"/>
                        </a:rPr>
                        <a:t> per ciascun deposito</a:t>
                      </a:r>
                      <a:r>
                        <a:rPr lang="it-IT" sz="1200">
                          <a:effectLst/>
                          <a:latin typeface="Arial"/>
                          <a:ea typeface="Times New Roman"/>
                          <a:cs typeface="Arial"/>
                        </a:rPr>
                        <a:t>.</a:t>
                      </a:r>
                      <a:r>
                        <a:rPr lang="it-IT" sz="1200" b="1" i="1">
                          <a:effectLst/>
                          <a:latin typeface="Arial"/>
                          <a:ea typeface="Times New Roman"/>
                          <a:cs typeface="Arial"/>
                        </a:rPr>
                        <a:t> </a:t>
                      </a:r>
                      <a:endParaRPr lang="it-IT" sz="1200">
                        <a:effectLst/>
                        <a:latin typeface="Arial"/>
                        <a:ea typeface="Times New Roman"/>
                        <a:cs typeface="Arial"/>
                      </a:endParaRPr>
                    </a:p>
                  </a:txBody>
                  <a:tcPr marL="44450" marR="44450" marT="0" marB="0" anchor="ctr"/>
                </a:tc>
                <a:tc>
                  <a:txBody>
                    <a:bodyPr/>
                    <a:lstStyle/>
                    <a:p>
                      <a:pPr algn="r">
                        <a:spcAft>
                          <a:spcPts val="0"/>
                        </a:spcAft>
                      </a:pPr>
                      <a:r>
                        <a:rPr lang="it-IT" sz="1200" b="1" i="1" dirty="0">
                          <a:effectLst/>
                          <a:latin typeface="Arial"/>
                          <a:ea typeface="Times New Roman"/>
                          <a:cs typeface="Arial"/>
                        </a:rPr>
                        <a:t>€ 70,00</a:t>
                      </a:r>
                      <a:endParaRPr lang="it-IT" sz="1200" dirty="0">
                        <a:effectLst/>
                        <a:latin typeface="Arial"/>
                        <a:ea typeface="Times New Roman"/>
                        <a:cs typeface="Arial"/>
                      </a:endParaRPr>
                    </a:p>
                  </a:txBody>
                  <a:tcPr marL="44450" marR="44450" marT="0" marB="0" anchor="ctr"/>
                </a:tc>
                <a:extLst>
                  <a:ext uri="{0D108BD9-81ED-4DB2-BD59-A6C34878D82A}">
                    <a16:rowId xmlns:a16="http://schemas.microsoft.com/office/drawing/2014/main" xmlns="" val="10006"/>
                  </a:ext>
                </a:extLst>
              </a:tr>
              <a:tr h="623391">
                <a:tc>
                  <a:txBody>
                    <a:bodyPr/>
                    <a:lstStyle/>
                    <a:p>
                      <a:pPr>
                        <a:spcAft>
                          <a:spcPts val="0"/>
                        </a:spcAft>
                      </a:pPr>
                      <a:r>
                        <a:rPr lang="it-IT" sz="1200" dirty="0">
                          <a:effectLst/>
                          <a:latin typeface="Arial"/>
                          <a:ea typeface="Times New Roman"/>
                          <a:cs typeface="Arial"/>
                        </a:rPr>
                        <a:t>b) Depositi, pubblicazioni, iscrizioni di atti o documenti presso uffici non tributari, in via telematica, per ogni modello informatico, in relazione alla complessità o quantità di allegati; depositi di bilanci,</a:t>
                      </a:r>
                      <a:r>
                        <a:rPr lang="it-IT" sz="1200" b="1" dirty="0">
                          <a:effectLst/>
                          <a:latin typeface="Arial"/>
                          <a:ea typeface="Times New Roman"/>
                          <a:cs typeface="Arial"/>
                        </a:rPr>
                        <a:t> per ciascun deposito</a:t>
                      </a:r>
                      <a:r>
                        <a:rPr lang="it-IT" sz="1200" dirty="0">
                          <a:effectLst/>
                          <a:latin typeface="Arial"/>
                          <a:ea typeface="Times New Roman"/>
                          <a:cs typeface="Arial"/>
                        </a:rPr>
                        <a:t>.</a:t>
                      </a:r>
                      <a:r>
                        <a:rPr lang="it-IT" sz="1200" b="1" i="1" dirty="0">
                          <a:effectLst/>
                          <a:latin typeface="Arial"/>
                          <a:ea typeface="Times New Roman"/>
                          <a:cs typeface="Arial"/>
                        </a:rPr>
                        <a:t> </a:t>
                      </a:r>
                      <a:endParaRPr lang="it-IT" sz="1200" dirty="0">
                        <a:effectLst/>
                        <a:latin typeface="Arial"/>
                        <a:ea typeface="Times New Roman"/>
                        <a:cs typeface="Arial"/>
                      </a:endParaRPr>
                    </a:p>
                  </a:txBody>
                  <a:tcPr marL="44450" marR="44450" marT="0" marB="0" anchor="ctr"/>
                </a:tc>
                <a:tc>
                  <a:txBody>
                    <a:bodyPr/>
                    <a:lstStyle/>
                    <a:p>
                      <a:pPr algn="r">
                        <a:spcAft>
                          <a:spcPts val="0"/>
                        </a:spcAft>
                      </a:pPr>
                      <a:r>
                        <a:rPr lang="it-IT" sz="1200" b="1" i="1" dirty="0">
                          <a:effectLst/>
                          <a:latin typeface="Arial"/>
                          <a:ea typeface="Times New Roman"/>
                          <a:cs typeface="Arial"/>
                        </a:rPr>
                        <a:t>€ 80,00</a:t>
                      </a:r>
                      <a:endParaRPr lang="it-IT" sz="1200" dirty="0">
                        <a:effectLst/>
                        <a:latin typeface="Arial"/>
                        <a:ea typeface="Times New Roman"/>
                        <a:cs typeface="Arial"/>
                      </a:endParaRPr>
                    </a:p>
                  </a:txBody>
                  <a:tcPr marL="44450" marR="44450" marT="0" marB="0" anchor="ctr"/>
                </a:tc>
                <a:extLst>
                  <a:ext uri="{0D108BD9-81ED-4DB2-BD59-A6C34878D82A}">
                    <a16:rowId xmlns:a16="http://schemas.microsoft.com/office/drawing/2014/main" xmlns="" val="10007"/>
                  </a:ext>
                </a:extLst>
              </a:tr>
              <a:tr h="421366">
                <a:tc>
                  <a:txBody>
                    <a:bodyPr/>
                    <a:lstStyle/>
                    <a:p>
                      <a:pPr>
                        <a:spcAft>
                          <a:spcPts val="0"/>
                        </a:spcAft>
                      </a:pPr>
                      <a:r>
                        <a:rPr lang="it-IT" sz="1200">
                          <a:effectLst/>
                          <a:latin typeface="Arial"/>
                          <a:ea typeface="Times New Roman"/>
                          <a:cs typeface="Arial"/>
                        </a:rPr>
                        <a:t>c) Assistenza al cliente per adempimenti concernenti la firma digitale,</a:t>
                      </a:r>
                      <a:r>
                        <a:rPr lang="it-IT" sz="1200" b="1">
                          <a:effectLst/>
                          <a:latin typeface="Arial"/>
                          <a:ea typeface="Times New Roman"/>
                          <a:cs typeface="Arial"/>
                        </a:rPr>
                        <a:t> per ciascun deposito</a:t>
                      </a:r>
                      <a:r>
                        <a:rPr lang="it-IT" sz="1200">
                          <a:effectLst/>
                          <a:latin typeface="Arial"/>
                          <a:ea typeface="Times New Roman"/>
                          <a:cs typeface="Arial"/>
                        </a:rPr>
                        <a:t>.</a:t>
                      </a:r>
                      <a:r>
                        <a:rPr lang="it-IT" sz="1200" b="1" i="1">
                          <a:effectLst/>
                          <a:latin typeface="Arial"/>
                          <a:ea typeface="Times New Roman"/>
                          <a:cs typeface="Arial"/>
                        </a:rPr>
                        <a:t> </a:t>
                      </a:r>
                      <a:endParaRPr lang="it-IT" sz="1200">
                        <a:effectLst/>
                        <a:latin typeface="Arial"/>
                        <a:ea typeface="Times New Roman"/>
                        <a:cs typeface="Arial"/>
                      </a:endParaRPr>
                    </a:p>
                  </a:txBody>
                  <a:tcPr marL="44450" marR="44450" marT="0" marB="0" anchor="ctr"/>
                </a:tc>
                <a:tc>
                  <a:txBody>
                    <a:bodyPr/>
                    <a:lstStyle/>
                    <a:p>
                      <a:pPr algn="r">
                        <a:spcAft>
                          <a:spcPts val="0"/>
                        </a:spcAft>
                      </a:pPr>
                      <a:r>
                        <a:rPr lang="it-IT" sz="1200" b="1" i="1" dirty="0">
                          <a:effectLst/>
                          <a:latin typeface="Arial"/>
                          <a:ea typeface="Times New Roman"/>
                          <a:cs typeface="Arial"/>
                        </a:rPr>
                        <a:t>€ 50,00</a:t>
                      </a:r>
                      <a:endParaRPr lang="it-IT" sz="1200" dirty="0">
                        <a:effectLst/>
                        <a:latin typeface="Arial"/>
                        <a:ea typeface="Times New Roman"/>
                        <a:cs typeface="Arial"/>
                      </a:endParaRPr>
                    </a:p>
                  </a:txBody>
                  <a:tcPr marL="44450" marR="44450" marT="0" marB="0" anchor="ctr"/>
                </a:tc>
                <a:extLst>
                  <a:ext uri="{0D108BD9-81ED-4DB2-BD59-A6C34878D82A}">
                    <a16:rowId xmlns:a16="http://schemas.microsoft.com/office/drawing/2014/main" xmlns="" val="10008"/>
                  </a:ext>
                </a:extLst>
              </a:tr>
              <a:tr h="421366">
                <a:tc>
                  <a:txBody>
                    <a:bodyPr/>
                    <a:lstStyle/>
                    <a:p>
                      <a:pPr>
                        <a:spcAft>
                          <a:spcPts val="0"/>
                        </a:spcAft>
                      </a:pPr>
                      <a:r>
                        <a:rPr lang="it-IT" sz="1200" dirty="0">
                          <a:effectLst/>
                          <a:latin typeface="Arial"/>
                          <a:ea typeface="Times New Roman"/>
                          <a:cs typeface="Arial"/>
                        </a:rPr>
                        <a:t>d) Riproduzione di atti (acquisizione in forma digitale) per la trasmissione telematica, con o senza attestazione di conformità, per ciascun documento </a:t>
                      </a:r>
                      <a:r>
                        <a:rPr lang="it-IT" sz="1200" b="1" dirty="0">
                          <a:effectLst/>
                          <a:latin typeface="Arial"/>
                          <a:ea typeface="Times New Roman"/>
                          <a:cs typeface="Arial"/>
                        </a:rPr>
                        <a:t>– per ciascun documento.</a:t>
                      </a:r>
                      <a:r>
                        <a:rPr lang="it-IT" sz="1200" b="1" i="1" dirty="0">
                          <a:effectLst/>
                          <a:latin typeface="Arial"/>
                          <a:ea typeface="Times New Roman"/>
                          <a:cs typeface="Arial"/>
                        </a:rPr>
                        <a:t> </a:t>
                      </a:r>
                      <a:endParaRPr lang="it-IT" sz="1200" dirty="0">
                        <a:effectLst/>
                        <a:latin typeface="Arial"/>
                        <a:ea typeface="Times New Roman"/>
                        <a:cs typeface="Arial"/>
                      </a:endParaRPr>
                    </a:p>
                  </a:txBody>
                  <a:tcPr marL="44450" marR="44450" marT="0" marB="0" anchor="ctr"/>
                </a:tc>
                <a:tc>
                  <a:txBody>
                    <a:bodyPr/>
                    <a:lstStyle/>
                    <a:p>
                      <a:pPr algn="r">
                        <a:spcAft>
                          <a:spcPts val="0"/>
                        </a:spcAft>
                      </a:pPr>
                      <a:r>
                        <a:rPr lang="it-IT" sz="1200" b="1" i="1" dirty="0">
                          <a:effectLst/>
                          <a:latin typeface="Arial"/>
                          <a:ea typeface="Times New Roman"/>
                          <a:cs typeface="Arial"/>
                        </a:rPr>
                        <a:t>€ 20,00</a:t>
                      </a:r>
                      <a:endParaRPr lang="it-IT" sz="1200" dirty="0">
                        <a:effectLst/>
                        <a:latin typeface="Arial"/>
                        <a:ea typeface="Times New Roman"/>
                        <a:cs typeface="Arial"/>
                      </a:endParaRPr>
                    </a:p>
                  </a:txBody>
                  <a:tcPr marL="44450" marR="44450" marT="0" marB="0" anchor="ctr"/>
                </a:tc>
                <a:extLst>
                  <a:ext uri="{0D108BD9-81ED-4DB2-BD59-A6C34878D82A}">
                    <a16:rowId xmlns:a16="http://schemas.microsoft.com/office/drawing/2014/main" xmlns="" val="10009"/>
                  </a:ext>
                </a:extLst>
              </a:tr>
            </a:tbl>
          </a:graphicData>
        </a:graphic>
      </p:graphicFrame>
    </p:spTree>
    <p:extLst>
      <p:ext uri="{BB962C8B-B14F-4D97-AF65-F5344CB8AC3E}">
        <p14:creationId xmlns:p14="http://schemas.microsoft.com/office/powerpoint/2010/main" val="12642207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289500"/>
            <a:ext cx="6781800" cy="882700"/>
          </a:xfrm>
        </p:spPr>
        <p:txBody>
          <a:bodyPr>
            <a:normAutofit fontScale="90000"/>
          </a:bodyPr>
          <a:lstStyle/>
          <a:p>
            <a:r>
              <a:rPr lang="it-IT" dirty="0"/>
              <a:t>COMPENSO</a:t>
            </a:r>
          </a:p>
        </p:txBody>
      </p:sp>
      <p:sp>
        <p:nvSpPr>
          <p:cNvPr id="3" name="Segnaposto contenuto 2"/>
          <p:cNvSpPr>
            <a:spLocks noGrp="1"/>
          </p:cNvSpPr>
          <p:nvPr>
            <p:ph idx="1"/>
          </p:nvPr>
        </p:nvSpPr>
        <p:spPr>
          <a:xfrm>
            <a:off x="762000" y="685800"/>
            <a:ext cx="7543800" cy="4603700"/>
          </a:xfrm>
        </p:spPr>
        <p:txBody>
          <a:bodyPr>
            <a:normAutofit fontScale="55000" lnSpcReduction="20000"/>
          </a:bodyPr>
          <a:lstStyle/>
          <a:p>
            <a:pPr marL="0" indent="0">
              <a:buNone/>
            </a:pPr>
            <a:r>
              <a:rPr lang="it-IT" dirty="0">
                <a:latin typeface="Arial"/>
                <a:cs typeface="Arial"/>
              </a:rPr>
              <a:t>Per lo svolgimento delle prestazioni oggetto del presente incarico, al Professionista spettano: </a:t>
            </a:r>
          </a:p>
          <a:p>
            <a:pPr marL="0" indent="0">
              <a:buNone/>
            </a:pPr>
            <a:r>
              <a:rPr lang="it-IT" i="1" dirty="0">
                <a:latin typeface="Arial"/>
                <a:cs typeface="Arial"/>
              </a:rPr>
              <a:t>[in alternativa]</a:t>
            </a:r>
            <a:endParaRPr lang="it-IT" dirty="0">
              <a:latin typeface="Arial"/>
              <a:cs typeface="Arial"/>
            </a:endParaRPr>
          </a:p>
          <a:p>
            <a:pPr marL="0" indent="0">
              <a:buNone/>
            </a:pPr>
            <a:r>
              <a:rPr lang="it-IT" dirty="0">
                <a:latin typeface="Arial"/>
                <a:cs typeface="Arial"/>
              </a:rPr>
              <a:t>a)	nella misura di euro __________________ per </a:t>
            </a:r>
            <a:r>
              <a:rPr lang="it-IT" i="1" dirty="0">
                <a:latin typeface="Arial"/>
                <a:cs typeface="Arial"/>
              </a:rPr>
              <a:t>[descrivere la singola prestazione e/o attività];</a:t>
            </a:r>
            <a:endParaRPr lang="it-IT" dirty="0">
              <a:latin typeface="Arial"/>
              <a:cs typeface="Arial"/>
            </a:endParaRPr>
          </a:p>
          <a:p>
            <a:pPr marL="0" indent="0">
              <a:buNone/>
            </a:pPr>
            <a:r>
              <a:rPr lang="it-IT" dirty="0">
                <a:latin typeface="Arial"/>
                <a:cs typeface="Arial"/>
              </a:rPr>
              <a:t>nella misura di euro __________________ per </a:t>
            </a:r>
            <a:r>
              <a:rPr lang="it-IT" i="1" dirty="0">
                <a:latin typeface="Arial"/>
                <a:cs typeface="Arial"/>
              </a:rPr>
              <a:t>[descrivere la singola prestazione e/o attività]</a:t>
            </a:r>
            <a:r>
              <a:rPr lang="it-IT" dirty="0">
                <a:latin typeface="Arial"/>
                <a:cs typeface="Arial"/>
              </a:rPr>
              <a:t>;</a:t>
            </a:r>
          </a:p>
          <a:p>
            <a:pPr marL="0" indent="0">
              <a:buNone/>
            </a:pPr>
            <a:r>
              <a:rPr lang="it-IT" dirty="0">
                <a:latin typeface="Arial"/>
                <a:cs typeface="Arial"/>
              </a:rPr>
              <a:t>Totale dei compensi pari a euro __________________.</a:t>
            </a:r>
          </a:p>
          <a:p>
            <a:pPr marL="0" indent="0">
              <a:buNone/>
            </a:pPr>
            <a:r>
              <a:rPr lang="it-IT" dirty="0">
                <a:latin typeface="Arial"/>
                <a:cs typeface="Arial"/>
              </a:rPr>
              <a:t>b)	nella misura di euro __________________ determinati a tempo sulla base di un importo di euro __________________ /ora per il Professionista per un totale di n. ______ ore e di euro__________________/ora per il collaboratore/sostituto/dipendente di studio per un totale di n. ______ ore.</a:t>
            </a:r>
          </a:p>
          <a:p>
            <a:pPr marL="0" indent="0">
              <a:buNone/>
            </a:pPr>
            <a:r>
              <a:rPr lang="it-IT" dirty="0">
                <a:latin typeface="Arial"/>
                <a:cs typeface="Arial"/>
              </a:rPr>
              <a:t>Nel caso di prestazione continuativa ultrannuale i compensi saranno adeguati sulla base della variazione annuale dell’indice ISTAT relativa al mese di _________.</a:t>
            </a:r>
          </a:p>
          <a:p>
            <a:pPr marL="0" indent="0">
              <a:buNone/>
            </a:pPr>
            <a:r>
              <a:rPr lang="it-IT" dirty="0">
                <a:latin typeface="Arial"/>
                <a:cs typeface="Arial"/>
              </a:rPr>
              <a:t>Per le eventuali prestazioni specifiche diverse da quelle indicate nella presente lettera di incarico i corrispondenti compensi saranno determinati sulla base di un ulteriore accordo fra il Cliente e il Professionista.</a:t>
            </a:r>
          </a:p>
          <a:p>
            <a:pPr marL="0" indent="0">
              <a:buNone/>
            </a:pPr>
            <a:r>
              <a:rPr lang="it-IT" dirty="0">
                <a:latin typeface="Arial"/>
                <a:cs typeface="Arial"/>
              </a:rPr>
              <a:t>Il pagamento dovrà avvenire mensilmente / trimestralmente all’atto della presentazione dell’avviso di parcella da parte del Professionista - ovvero mediante utilizzo del servizio bancario di autorizzazione continuativa di addebito S.D.D. (</a:t>
            </a:r>
            <a:r>
              <a:rPr lang="it-IT" dirty="0" err="1">
                <a:latin typeface="Arial"/>
                <a:cs typeface="Arial"/>
              </a:rPr>
              <a:t>Sepa</a:t>
            </a:r>
            <a:r>
              <a:rPr lang="it-IT" dirty="0">
                <a:latin typeface="Arial"/>
                <a:cs typeface="Arial"/>
              </a:rPr>
              <a:t> Direct </a:t>
            </a:r>
            <a:r>
              <a:rPr lang="it-IT" dirty="0" err="1">
                <a:latin typeface="Arial"/>
                <a:cs typeface="Arial"/>
              </a:rPr>
              <a:t>Debit</a:t>
            </a:r>
            <a:r>
              <a:rPr lang="it-IT" dirty="0">
                <a:latin typeface="Arial"/>
                <a:cs typeface="Arial"/>
              </a:rPr>
              <a:t> ex modello R.I.D.) </a:t>
            </a:r>
          </a:p>
          <a:p>
            <a:pPr marL="0" indent="0">
              <a:buNone/>
            </a:pPr>
            <a:r>
              <a:rPr lang="it-IT" dirty="0">
                <a:latin typeface="Arial"/>
                <a:cs typeface="Arial"/>
              </a:rPr>
              <a:t>Il Professionista durante il corso della prestazione, può richiedere acconti sui compensi, in misura non superiore alla percentuale del ____ % sul totale dei compensi in relazione all’attività svolta. Tali acconti dovranno essere corrisposti entro e non oltre _______ giorni dalla richiesta formulata dal Professionista. </a:t>
            </a:r>
          </a:p>
          <a:p>
            <a:pPr marL="0" indent="0">
              <a:buNone/>
            </a:pPr>
            <a:r>
              <a:rPr lang="it-IT" dirty="0">
                <a:latin typeface="Arial"/>
                <a:cs typeface="Arial"/>
              </a:rPr>
              <a:t>Il compenso residuo dovrà essere corrisposto entro e non oltre _______ giorni dalla conclusione dell’incarico [</a:t>
            </a:r>
            <a:r>
              <a:rPr lang="it-IT" i="1" dirty="0">
                <a:latin typeface="Arial"/>
                <a:cs typeface="Arial"/>
              </a:rPr>
              <a:t>oppure):</a:t>
            </a:r>
            <a:r>
              <a:rPr lang="it-IT" dirty="0">
                <a:latin typeface="Arial"/>
                <a:cs typeface="Arial"/>
              </a:rPr>
              <a:t> dalla richiesta formulata dal Professionista].</a:t>
            </a:r>
          </a:p>
        </p:txBody>
      </p:sp>
    </p:spTree>
    <p:extLst>
      <p:ext uri="{BB962C8B-B14F-4D97-AF65-F5344CB8AC3E}">
        <p14:creationId xmlns:p14="http://schemas.microsoft.com/office/powerpoint/2010/main" val="33423757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138038"/>
            <a:ext cx="6781800" cy="1034161"/>
          </a:xfrm>
        </p:spPr>
        <p:txBody>
          <a:bodyPr/>
          <a:lstStyle/>
          <a:p>
            <a:r>
              <a:rPr lang="it-IT" dirty="0"/>
              <a:t>SPESE E CONTRIBUTI</a:t>
            </a:r>
          </a:p>
        </p:txBody>
      </p:sp>
      <p:sp>
        <p:nvSpPr>
          <p:cNvPr id="3" name="Segnaposto contenuto 2"/>
          <p:cNvSpPr>
            <a:spLocks noGrp="1"/>
          </p:cNvSpPr>
          <p:nvPr>
            <p:ph idx="1"/>
          </p:nvPr>
        </p:nvSpPr>
        <p:spPr>
          <a:xfrm>
            <a:off x="762000" y="685799"/>
            <a:ext cx="7543800" cy="4563534"/>
          </a:xfrm>
        </p:spPr>
        <p:txBody>
          <a:bodyPr>
            <a:normAutofit fontScale="47500" lnSpcReduction="20000"/>
          </a:bodyPr>
          <a:lstStyle/>
          <a:p>
            <a:pPr marL="0" indent="0" algn="just">
              <a:buNone/>
            </a:pPr>
            <a:r>
              <a:rPr lang="it-IT" sz="2500" b="1" i="1" dirty="0">
                <a:latin typeface="Arial"/>
                <a:cs typeface="Arial"/>
              </a:rPr>
              <a:t>4.b - Spese e contributi</a:t>
            </a:r>
            <a:endParaRPr lang="it-IT" sz="2500" dirty="0">
              <a:latin typeface="Arial"/>
              <a:cs typeface="Arial"/>
            </a:endParaRPr>
          </a:p>
          <a:p>
            <a:pPr marL="0" indent="0" algn="just">
              <a:buNone/>
            </a:pPr>
            <a:r>
              <a:rPr lang="it-IT" sz="2500" dirty="0">
                <a:latin typeface="Arial"/>
                <a:cs typeface="Arial"/>
              </a:rPr>
              <a:t>I compensi pattuiti sub 4.a si intendono sempre al netto dell’I.V.A. (attualmente nella misura del ____%) e del contributo integrativo previdenziale (attualmente nella misura del ____%).</a:t>
            </a:r>
          </a:p>
          <a:p>
            <a:pPr marL="0" indent="0" algn="just">
              <a:buNone/>
            </a:pPr>
            <a:r>
              <a:rPr lang="it-IT" sz="2500" dirty="0">
                <a:latin typeface="Arial"/>
                <a:cs typeface="Arial"/>
              </a:rPr>
              <a:t>Le spese che il Professionista dovrà sostenere in nome e per conto del Cliente si presumono pari a euro __________________ così specificatamente dettagliate:</a:t>
            </a:r>
          </a:p>
          <a:p>
            <a:pPr marL="0" indent="0" algn="just">
              <a:buNone/>
            </a:pPr>
            <a:r>
              <a:rPr lang="it-IT" sz="2500" dirty="0">
                <a:latin typeface="Arial"/>
                <a:cs typeface="Arial"/>
              </a:rPr>
              <a:t>−	quanto a euro __________________ per imposta di bollo e registro;</a:t>
            </a:r>
          </a:p>
          <a:p>
            <a:pPr marL="0" indent="0" algn="just">
              <a:buNone/>
            </a:pPr>
            <a:r>
              <a:rPr lang="it-IT" sz="2500" dirty="0">
                <a:latin typeface="Arial"/>
                <a:cs typeface="Arial"/>
              </a:rPr>
              <a:t>−	quanto a euro __________________ per spese postali;</a:t>
            </a:r>
          </a:p>
          <a:p>
            <a:pPr marL="0" indent="0" algn="just">
              <a:buNone/>
            </a:pPr>
            <a:r>
              <a:rPr lang="it-IT" sz="2500" dirty="0">
                <a:latin typeface="Arial"/>
                <a:cs typeface="Arial"/>
              </a:rPr>
              <a:t>−	quanto a euro __________________ per spese di deposito di atti presso __________;</a:t>
            </a:r>
          </a:p>
          <a:p>
            <a:pPr marL="0" indent="0" algn="just">
              <a:buNone/>
            </a:pPr>
            <a:r>
              <a:rPr lang="it-IT" sz="2500" dirty="0">
                <a:latin typeface="Arial"/>
                <a:cs typeface="Arial"/>
              </a:rPr>
              <a:t>−	quanto a euro __________________ per ________________;</a:t>
            </a:r>
          </a:p>
          <a:p>
            <a:pPr marL="0" indent="0" algn="just">
              <a:buNone/>
            </a:pPr>
            <a:r>
              <a:rPr lang="it-IT" sz="2500" dirty="0">
                <a:latin typeface="Arial"/>
                <a:cs typeface="Arial"/>
              </a:rPr>
              <a:t>Al Professionista saranno inoltre riconosciute le spese generali di studio, riferibili a materiale di consumo, telefonate, fax, fotocopie, cancelleria, spese di locazione, segreteria, personale, aggiornamento professionale, informatizzazione, </a:t>
            </a:r>
            <a:r>
              <a:rPr lang="it-IT" sz="2500" dirty="0" err="1">
                <a:latin typeface="Arial"/>
                <a:cs typeface="Arial"/>
              </a:rPr>
              <a:t>etc</a:t>
            </a:r>
            <a:r>
              <a:rPr lang="it-IT" sz="2500" dirty="0">
                <a:latin typeface="Arial"/>
                <a:cs typeface="Arial"/>
              </a:rPr>
              <a:t>, necessarie alla copertura dei costi sostenuti per l’esecuzione della prestazione, quantificate nella misura di euro __________________ [</a:t>
            </a:r>
            <a:r>
              <a:rPr lang="it-IT" sz="2500" i="1" dirty="0">
                <a:latin typeface="Arial"/>
                <a:cs typeface="Arial"/>
              </a:rPr>
              <a:t>oppure:</a:t>
            </a:r>
            <a:r>
              <a:rPr lang="it-IT" sz="2500" dirty="0">
                <a:latin typeface="Arial"/>
                <a:cs typeface="Arial"/>
              </a:rPr>
              <a:t> del _____% del compenso stabilito sub 4.a] oltre alla spese di viaggio, vitto e alloggio necessarie all’espletamento dell’incarico quantificate nella misura massima di euro __________________ [</a:t>
            </a:r>
            <a:r>
              <a:rPr lang="it-IT" sz="2500" i="1" dirty="0">
                <a:latin typeface="Arial"/>
                <a:cs typeface="Arial"/>
              </a:rPr>
              <a:t>oppure:</a:t>
            </a:r>
            <a:r>
              <a:rPr lang="it-IT" sz="2500" dirty="0">
                <a:latin typeface="Arial"/>
                <a:cs typeface="Arial"/>
              </a:rPr>
              <a:t> del _____% del compenso stabilito sub 4.a oppure: in base alla documentazione che verrà prodotta oppure: nel rispetto dei seguenti criteri: </a:t>
            </a:r>
            <a:r>
              <a:rPr lang="it-IT" sz="2500" i="1" dirty="0">
                <a:latin typeface="Arial"/>
                <a:cs typeface="Arial"/>
              </a:rPr>
              <a:t>(inserire specifiche indicazioni in riferimento alla tipologia di spese:</a:t>
            </a:r>
            <a:r>
              <a:rPr lang="it-IT" sz="2500" dirty="0">
                <a:latin typeface="Arial"/>
                <a:cs typeface="Arial"/>
              </a:rPr>
              <a:t> mezzi di trasporto _____________, classe del treno e dell’aereo _____________, limite massimo di spesa per il vitto _____________, categoria alberghiera per il pernottamento _____________)], nonché le indennità per l’assenza dallo studio, di cui sia dimostrata la necessità, del Professionista nella misura di euro __________ e/o degli ausiliari e/o sostituti nella misura di euro __________________ [</a:t>
            </a:r>
            <a:r>
              <a:rPr lang="it-IT" sz="2500" i="1" dirty="0">
                <a:latin typeface="Arial"/>
                <a:cs typeface="Arial"/>
              </a:rPr>
              <a:t>eventuale:</a:t>
            </a:r>
            <a:r>
              <a:rPr lang="it-IT" sz="2500" dirty="0">
                <a:latin typeface="Arial"/>
                <a:cs typeface="Arial"/>
              </a:rPr>
              <a:t> le indennità per la rubricazione e la formazione dei fascicoli nella misura di euro __________________; per il deposito di libri e documenti nella misura di euro __________________; per la predisposizione, su richiesta del Cliente, di copie del fascicolo o della documentazione ricevuta nel corso dell’espletamento dell’incarico ovvero all’atto della risoluzione dell’incarico nella misura di euro __________________.]. </a:t>
            </a:r>
          </a:p>
          <a:p>
            <a:pPr marL="0" indent="0" algn="just">
              <a:buNone/>
            </a:pPr>
            <a:r>
              <a:rPr lang="it-IT" sz="2500" dirty="0">
                <a:latin typeface="Arial"/>
                <a:cs typeface="Arial"/>
              </a:rPr>
              <a:t>Al Professionista è riconosciuto, a titolo di anticipo sulle spese da sostenere, l’importo di euro _____.</a:t>
            </a:r>
          </a:p>
          <a:p>
            <a:endParaRPr lang="it-IT" dirty="0"/>
          </a:p>
        </p:txBody>
      </p:sp>
    </p:spTree>
    <p:extLst>
      <p:ext uri="{BB962C8B-B14F-4D97-AF65-F5344CB8AC3E}">
        <p14:creationId xmlns:p14="http://schemas.microsoft.com/office/powerpoint/2010/main" val="34705125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312832"/>
            <a:ext cx="7543800" cy="859367"/>
          </a:xfrm>
        </p:spPr>
        <p:txBody>
          <a:bodyPr>
            <a:normAutofit/>
          </a:bodyPr>
          <a:lstStyle/>
          <a:p>
            <a:r>
              <a:rPr lang="it-IT" sz="4400" dirty="0"/>
              <a:t>OBBLIGHI DEL PROFESSIONISTA</a:t>
            </a:r>
          </a:p>
        </p:txBody>
      </p:sp>
      <p:sp>
        <p:nvSpPr>
          <p:cNvPr id="3" name="Segnaposto contenuto 2"/>
          <p:cNvSpPr>
            <a:spLocks noGrp="1"/>
          </p:cNvSpPr>
          <p:nvPr>
            <p:ph idx="1"/>
          </p:nvPr>
        </p:nvSpPr>
        <p:spPr>
          <a:xfrm>
            <a:off x="762000" y="685800"/>
            <a:ext cx="7543800" cy="4627032"/>
          </a:xfrm>
        </p:spPr>
        <p:txBody>
          <a:bodyPr>
            <a:normAutofit fontScale="62500" lnSpcReduction="20000"/>
          </a:bodyPr>
          <a:lstStyle/>
          <a:p>
            <a:pPr marL="0" indent="0" algn="just">
              <a:buNone/>
            </a:pPr>
            <a:r>
              <a:rPr lang="it-IT" b="1" i="1" dirty="0">
                <a:latin typeface="Arial"/>
                <a:cs typeface="Arial"/>
              </a:rPr>
              <a:t>Diligenza.</a:t>
            </a:r>
            <a:r>
              <a:rPr lang="it-IT" dirty="0">
                <a:latin typeface="Arial"/>
                <a:cs typeface="Arial"/>
              </a:rPr>
              <a:t> Con l’assunzione dell’incarico, il Professionista si impegna a prestare la propria opera usando la diligenza richiesta dalla natura dell’attività esercitata, dalle leggi e dalle norme deontologiche della professione. Nello svolgimento dell’attività professionale egli deve usare la normale diligenza richiesta dalla professione e valutata con riguardo alla natura dell’attività esercitata (art. 1176 c2 c.c.). </a:t>
            </a:r>
          </a:p>
          <a:p>
            <a:pPr marL="0" indent="0" algn="just">
              <a:buNone/>
            </a:pPr>
            <a:r>
              <a:rPr lang="it-IT" b="1" i="1" dirty="0">
                <a:latin typeface="Arial"/>
                <a:cs typeface="Arial"/>
              </a:rPr>
              <a:t>Divieto di ritenzione.</a:t>
            </a:r>
            <a:r>
              <a:rPr lang="it-IT" i="1" dirty="0">
                <a:latin typeface="Arial"/>
                <a:cs typeface="Arial"/>
              </a:rPr>
              <a:t> </a:t>
            </a:r>
            <a:r>
              <a:rPr lang="it-IT" dirty="0">
                <a:latin typeface="Arial"/>
                <a:cs typeface="Arial"/>
              </a:rPr>
              <a:t>Il Professionista trattiene, ai sensi dell'art. 2235 del codice civile, la documentazione fornita dal Cliente per il tempo strettamente necessario all’espletamento dell’incarico, salvo diversi accordi con il Cliente.</a:t>
            </a:r>
          </a:p>
          <a:p>
            <a:pPr marL="0" indent="0" algn="just">
              <a:buNone/>
            </a:pPr>
            <a:r>
              <a:rPr lang="it-IT" b="1" i="1" dirty="0">
                <a:latin typeface="Arial"/>
                <a:cs typeface="Arial"/>
              </a:rPr>
              <a:t>Segreto professionale.</a:t>
            </a:r>
            <a:r>
              <a:rPr lang="it-IT" dirty="0">
                <a:latin typeface="Arial"/>
                <a:cs typeface="Arial"/>
              </a:rPr>
              <a:t> Il Professionista rispetta il segreto professionale non divulgando fatti o informazioni di cui è venuto a conoscenza in relazione all’esecuzione dell’incarico; né degli stessi può essere fatto uso, sia nel proprio che nell’altrui interesse, curando e vigilando che anche i collaboratori, i dipendenti e i tirocinanti mantengano lo stesso segreto professionale. Le eventuali segnalazioni di operazioni sospette effettuate non costituiscono violazione degli obblighi di segretezza, del segreto professionale o di eventuali restrizioni alla comunicazione di informazioni imposte in sede contrattuale o da disposizioni legislative, regolamentari o amministrative e, se poste in essere per le finalità ivi previste e in buona fede, non comportano responsabilità di alcun tipo.</a:t>
            </a:r>
          </a:p>
          <a:p>
            <a:pPr marL="0" indent="0" algn="just">
              <a:buNone/>
            </a:pPr>
            <a:r>
              <a:rPr lang="it-IT" b="1" i="1" dirty="0">
                <a:latin typeface="Arial"/>
                <a:cs typeface="Arial"/>
              </a:rPr>
              <a:t>Trasparenza.</a:t>
            </a:r>
            <a:r>
              <a:rPr lang="it-IT" dirty="0">
                <a:latin typeface="Arial"/>
                <a:cs typeface="Arial"/>
              </a:rPr>
              <a:t> Il Professionista si impegna a comunicare al Cliente le informazione in ordine all’esecuzione dell’incarico, all’esistenza di conflitti di interesse fra il Professionista e il Cliente, nonché a comunicare, previamente e per iscritto, i nominativi di ausiliari di cui intende avvalersi. </a:t>
            </a:r>
          </a:p>
        </p:txBody>
      </p:sp>
    </p:spTree>
    <p:extLst>
      <p:ext uri="{BB962C8B-B14F-4D97-AF65-F5344CB8AC3E}">
        <p14:creationId xmlns:p14="http://schemas.microsoft.com/office/powerpoint/2010/main" val="11581083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1999" y="5249332"/>
            <a:ext cx="7387167" cy="922867"/>
          </a:xfrm>
        </p:spPr>
        <p:txBody>
          <a:bodyPr>
            <a:normAutofit/>
          </a:bodyPr>
          <a:lstStyle/>
          <a:p>
            <a:r>
              <a:rPr lang="it-IT" sz="4400" dirty="0"/>
              <a:t>DIRITTI E OBBLIGHI DEL CLIENTE</a:t>
            </a:r>
          </a:p>
        </p:txBody>
      </p:sp>
      <p:sp>
        <p:nvSpPr>
          <p:cNvPr id="3" name="Segnaposto contenuto 2"/>
          <p:cNvSpPr>
            <a:spLocks noGrp="1"/>
          </p:cNvSpPr>
          <p:nvPr>
            <p:ph idx="1"/>
          </p:nvPr>
        </p:nvSpPr>
        <p:spPr>
          <a:xfrm>
            <a:off x="762000" y="685800"/>
            <a:ext cx="7543800" cy="4648200"/>
          </a:xfrm>
        </p:spPr>
        <p:txBody>
          <a:bodyPr>
            <a:normAutofit fontScale="62500" lnSpcReduction="20000"/>
          </a:bodyPr>
          <a:lstStyle/>
          <a:p>
            <a:pPr marL="0" indent="0">
              <a:buNone/>
            </a:pPr>
            <a:r>
              <a:rPr lang="it-IT" dirty="0">
                <a:latin typeface="Arial"/>
                <a:cs typeface="Arial"/>
              </a:rPr>
              <a:t>Il Cliente ha diritto di essere informato in ordine all’esecuzione dell’incarico e all’esistenza di situazioni di conflitto d’interesse tra il Professionista e il Cliente.</a:t>
            </a:r>
          </a:p>
          <a:p>
            <a:pPr marL="0" indent="0">
              <a:buNone/>
            </a:pPr>
            <a:r>
              <a:rPr lang="it-IT" dirty="0">
                <a:latin typeface="Arial"/>
                <a:cs typeface="Arial"/>
              </a:rPr>
              <a:t>Il cliente ha la facoltà di esprimere per iscritto il proprio eventuale dissenso rispetto agli ausiliari di cui il Professionista intende avvalersi entro __________ giorni dalla sottoscrizione della presente lettera di incarico.</a:t>
            </a:r>
          </a:p>
          <a:p>
            <a:pPr marL="0" indent="0">
              <a:buNone/>
            </a:pPr>
            <a:r>
              <a:rPr lang="it-IT" dirty="0">
                <a:latin typeface="Arial"/>
                <a:cs typeface="Arial"/>
              </a:rPr>
              <a:t>Il Cliente ha l’obbligo di far pervenire presso lo studio del Professionista la documentazione necessaria all’espletamento dell’incarico entro il giorno 5 di ogni mese. </a:t>
            </a:r>
          </a:p>
          <a:p>
            <a:pPr marL="0" indent="0">
              <a:buNone/>
            </a:pPr>
            <a:r>
              <a:rPr lang="it-IT" dirty="0">
                <a:latin typeface="Arial"/>
                <a:cs typeface="Arial"/>
              </a:rPr>
              <a:t>A tal fine, il Professionista dichiara e il Cliente prende atto che la legge prevede termini e scadenze obbligatori per gli adempimenti connessi alla prestazione professionale indicata in oggetto. </a:t>
            </a:r>
          </a:p>
          <a:p>
            <a:pPr marL="0" indent="0">
              <a:buNone/>
            </a:pPr>
            <a:r>
              <a:rPr lang="it-IT" dirty="0">
                <a:latin typeface="Arial"/>
                <a:cs typeface="Arial"/>
              </a:rPr>
              <a:t>La consegna della documentazione occorrente alla prestazione professionale non sarà oggetto di sollecito o ritiro da parte del Professionista, che, pertanto, declina ogni responsabilità per mancata o tardiva esecuzione dell’incarico dovuta al ritardo, incuria o inerzia da parte del Cliente. </a:t>
            </a:r>
          </a:p>
          <a:p>
            <a:pPr marL="0" indent="0">
              <a:buNone/>
            </a:pPr>
            <a:r>
              <a:rPr lang="it-IT" dirty="0">
                <a:latin typeface="Arial"/>
                <a:cs typeface="Arial"/>
              </a:rPr>
              <a:t>Il Cliente e il Professionista convengono che la documentazione ricevuta è conservata dal Professionista fino alla conclusione dell’incarico.</a:t>
            </a:r>
          </a:p>
          <a:p>
            <a:pPr marL="0" indent="0">
              <a:buNone/>
            </a:pPr>
            <a:r>
              <a:rPr lang="it-IT" dirty="0">
                <a:latin typeface="Arial"/>
                <a:cs typeface="Arial"/>
              </a:rPr>
              <a:t>Il Cliente deve collaborare con il Professionista ai fini dell’esecuzione del presente incarico consentendo allo stesso ogni attività di accesso e controllo dei dati necessari per l’espletamento dell’incarico.</a:t>
            </a:r>
          </a:p>
          <a:p>
            <a:pPr marL="0" indent="0">
              <a:buNone/>
            </a:pPr>
            <a:r>
              <a:rPr lang="it-IT" dirty="0">
                <a:latin typeface="Arial"/>
                <a:cs typeface="Arial"/>
              </a:rPr>
              <a:t>Il Cliente ha l’obbligo di informare tempestivamente il Professionista su qualsivoglia variazione che abbia inerenza all’incarico conferito mediante atti scritti.</a:t>
            </a:r>
          </a:p>
        </p:txBody>
      </p:sp>
    </p:spTree>
    <p:extLst>
      <p:ext uri="{BB962C8B-B14F-4D97-AF65-F5344CB8AC3E}">
        <p14:creationId xmlns:p14="http://schemas.microsoft.com/office/powerpoint/2010/main" val="12434488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312832"/>
            <a:ext cx="6781800" cy="859367"/>
          </a:xfrm>
        </p:spPr>
        <p:txBody>
          <a:bodyPr>
            <a:normAutofit/>
          </a:bodyPr>
          <a:lstStyle/>
          <a:p>
            <a:r>
              <a:rPr lang="it-IT" sz="4000" b="1" dirty="0"/>
              <a:t>Deposito della documentazione </a:t>
            </a:r>
            <a:endParaRPr lang="it-IT" sz="4000" dirty="0"/>
          </a:p>
        </p:txBody>
      </p:sp>
      <p:sp>
        <p:nvSpPr>
          <p:cNvPr id="3" name="Segnaposto contenuto 2"/>
          <p:cNvSpPr>
            <a:spLocks noGrp="1"/>
          </p:cNvSpPr>
          <p:nvPr>
            <p:ph idx="1"/>
          </p:nvPr>
        </p:nvSpPr>
        <p:spPr>
          <a:xfrm>
            <a:off x="762000" y="685799"/>
            <a:ext cx="7543800" cy="4796367"/>
          </a:xfrm>
        </p:spPr>
        <p:txBody>
          <a:bodyPr>
            <a:normAutofit fontScale="92500" lnSpcReduction="20000"/>
          </a:bodyPr>
          <a:lstStyle/>
          <a:p>
            <a:pPr marL="0" indent="0">
              <a:buNone/>
            </a:pPr>
            <a:r>
              <a:rPr lang="it-IT" b="1" dirty="0"/>
              <a:t> </a:t>
            </a:r>
            <a:endParaRPr lang="it-IT" dirty="0"/>
          </a:p>
          <a:p>
            <a:pPr marL="0" indent="0" algn="just">
              <a:buNone/>
            </a:pPr>
            <a:r>
              <a:rPr lang="it-IT" dirty="0"/>
              <a:t>Il Professionista è autorizzato a trattenere presso il suo Studio la documentazione fornita dal cliente, necessaria all’espletamento dell’incarico. </a:t>
            </a:r>
          </a:p>
          <a:p>
            <a:pPr marL="0" indent="0" algn="just">
              <a:buNone/>
            </a:pPr>
            <a:r>
              <a:rPr lang="it-IT" dirty="0"/>
              <a:t>Il Cliente ha l’obbligo di ritirare la documentazione a semplice richiesta del Professionista </a:t>
            </a:r>
          </a:p>
          <a:p>
            <a:pPr marL="0" indent="0" algn="just">
              <a:buNone/>
            </a:pPr>
            <a:r>
              <a:rPr lang="it-IT" i="1" dirty="0"/>
              <a:t>[oppure] </a:t>
            </a:r>
            <a:endParaRPr lang="it-IT" dirty="0"/>
          </a:p>
          <a:p>
            <a:pPr marL="0" indent="0" algn="just">
              <a:buNone/>
            </a:pPr>
            <a:r>
              <a:rPr lang="it-IT" dirty="0"/>
              <a:t>Le Parti danno atto che viene sottoscritto un separato </a:t>
            </a:r>
            <a:r>
              <a:rPr lang="it-IT" b="1" dirty="0"/>
              <a:t>contratto di deposito della documentazione </a:t>
            </a:r>
            <a:r>
              <a:rPr lang="it-IT" dirty="0"/>
              <a:t>fornita dal Cliente, nel quale viene previsto, tra l’altro per il </a:t>
            </a:r>
            <a:r>
              <a:rPr lang="it-IT" b="1" dirty="0">
                <a:solidFill>
                  <a:srgbClr val="FF0000"/>
                </a:solidFill>
              </a:rPr>
              <a:t>periodo</a:t>
            </a:r>
            <a:r>
              <a:rPr lang="it-IT" dirty="0"/>
              <a:t> di custodia, il </a:t>
            </a:r>
            <a:r>
              <a:rPr lang="it-IT" b="1" dirty="0">
                <a:solidFill>
                  <a:srgbClr val="FF0000"/>
                </a:solidFill>
              </a:rPr>
              <a:t>compenso per il servizio</a:t>
            </a:r>
            <a:r>
              <a:rPr lang="it-IT" dirty="0"/>
              <a:t>, i termini e le modalità per l’eventuale richiesta anticipata della documentazione da parte del Cliente, la facoltà del Professionista di restituire anticipatamente la documentazione, termini e modalità per la restituzione della documentazione in caso di recesso da parte del Cliente. </a:t>
            </a:r>
          </a:p>
          <a:p>
            <a:endParaRPr lang="it-IT" dirty="0"/>
          </a:p>
        </p:txBody>
      </p:sp>
    </p:spTree>
    <p:extLst>
      <p:ext uri="{BB962C8B-B14F-4D97-AF65-F5344CB8AC3E}">
        <p14:creationId xmlns:p14="http://schemas.microsoft.com/office/powerpoint/2010/main" val="252202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513916"/>
            <a:ext cx="6781800" cy="658283"/>
          </a:xfrm>
        </p:spPr>
        <p:txBody>
          <a:bodyPr>
            <a:normAutofit/>
          </a:bodyPr>
          <a:lstStyle/>
          <a:p>
            <a:r>
              <a:rPr lang="it-IT" sz="3600" dirty="0"/>
              <a:t>Recesso del professionista</a:t>
            </a:r>
          </a:p>
        </p:txBody>
      </p:sp>
      <p:sp>
        <p:nvSpPr>
          <p:cNvPr id="3" name="Segnaposto contenuto 2"/>
          <p:cNvSpPr>
            <a:spLocks noGrp="1"/>
          </p:cNvSpPr>
          <p:nvPr>
            <p:ph idx="1"/>
          </p:nvPr>
        </p:nvSpPr>
        <p:spPr>
          <a:xfrm>
            <a:off x="762000" y="685799"/>
            <a:ext cx="7543800" cy="4754033"/>
          </a:xfrm>
        </p:spPr>
        <p:txBody>
          <a:bodyPr>
            <a:normAutofit fontScale="70000" lnSpcReduction="20000"/>
          </a:bodyPr>
          <a:lstStyle/>
          <a:p>
            <a:pPr marL="0" indent="0">
              <a:buNone/>
            </a:pPr>
            <a:r>
              <a:rPr lang="it-IT" dirty="0">
                <a:latin typeface="Arial"/>
                <a:cs typeface="Arial"/>
              </a:rPr>
              <a:t>Il Professionista può recedere dal contratto per giusta causa, ovvero qualora, a suo insindacabile giudizio, ritenga venuto meno il rapporto fiduciario con il cliente. </a:t>
            </a:r>
          </a:p>
          <a:p>
            <a:pPr marL="0" indent="0">
              <a:buNone/>
            </a:pPr>
            <a:r>
              <a:rPr lang="it-IT" dirty="0">
                <a:latin typeface="Arial"/>
                <a:cs typeface="Arial"/>
              </a:rPr>
              <a:t>Il Cliente riconosce che </a:t>
            </a:r>
            <a:r>
              <a:rPr lang="it-IT" b="1" dirty="0">
                <a:latin typeface="Arial"/>
                <a:cs typeface="Arial"/>
              </a:rPr>
              <a:t>costituiscono esplicitamente giusta causa di recesso</a:t>
            </a:r>
            <a:r>
              <a:rPr lang="it-IT" dirty="0">
                <a:latin typeface="Arial"/>
                <a:cs typeface="Arial"/>
              </a:rPr>
              <a:t>: </a:t>
            </a:r>
          </a:p>
          <a:p>
            <a:pPr marL="0" indent="0">
              <a:buNone/>
            </a:pPr>
            <a:r>
              <a:rPr lang="it-IT" dirty="0">
                <a:latin typeface="Arial"/>
                <a:cs typeface="Arial"/>
              </a:rPr>
              <a:t>−  il mancato adempimento degli obblighi di cui al presente contratto; </a:t>
            </a:r>
          </a:p>
          <a:p>
            <a:pPr marL="0" indent="0">
              <a:buNone/>
            </a:pPr>
            <a:r>
              <a:rPr lang="it-IT" dirty="0">
                <a:latin typeface="Arial"/>
                <a:cs typeface="Arial"/>
              </a:rPr>
              <a:t>−  il mancato rispetto dei pareri forniti dal Professionista vertenti sull’oggetto del contratto; </a:t>
            </a:r>
          </a:p>
          <a:p>
            <a:pPr marL="0" indent="0">
              <a:buNone/>
            </a:pPr>
            <a:r>
              <a:rPr lang="it-IT" dirty="0">
                <a:latin typeface="Arial"/>
                <a:cs typeface="Arial"/>
              </a:rPr>
              <a:t>−  la mancata accettazione dell’aumento del compenso di cui all’art. 4. </a:t>
            </a:r>
          </a:p>
          <a:p>
            <a:pPr marL="0" indent="0">
              <a:buNone/>
            </a:pPr>
            <a:r>
              <a:rPr lang="it-IT" dirty="0">
                <a:latin typeface="Arial"/>
                <a:cs typeface="Arial"/>
              </a:rPr>
              <a:t>Il suddetto elenco ha valenza esemplificativa e non esclusiva. </a:t>
            </a:r>
          </a:p>
          <a:p>
            <a:pPr marL="0" indent="0">
              <a:buNone/>
            </a:pPr>
            <a:r>
              <a:rPr lang="it-IT" dirty="0">
                <a:latin typeface="Arial"/>
                <a:cs typeface="Arial"/>
              </a:rPr>
              <a:t>In tale circostanza egli ha diritto al rimborso delle spese sostenute ed al compenso per l’opera svolta. </a:t>
            </a:r>
          </a:p>
          <a:p>
            <a:pPr marL="0" indent="0">
              <a:buNone/>
            </a:pPr>
            <a:r>
              <a:rPr lang="it-IT" dirty="0">
                <a:latin typeface="Arial"/>
                <a:cs typeface="Arial"/>
              </a:rPr>
              <a:t>Il recesso del Professionista avverrà dando comunicazione scritta al Cliente, a mezzo di lettera raccomandata a/</a:t>
            </a:r>
            <a:r>
              <a:rPr lang="it-IT" dirty="0" err="1">
                <a:latin typeface="Arial"/>
                <a:cs typeface="Arial"/>
              </a:rPr>
              <a:t>r</a:t>
            </a:r>
            <a:r>
              <a:rPr lang="it-IT" dirty="0">
                <a:latin typeface="Arial"/>
                <a:cs typeface="Arial"/>
              </a:rPr>
              <a:t> oppure tramite comunicazione via posta elettronica certificata, con un preavviso di 15 giorni, decorrenti dal ricevimento, durante i quali il Professionista si impegna ad adempiere agli atti, derivanti dal presente incarico, che avranno scadenza nel corso di tale periodo; nella medesima comunicazione sarà dato avvertimento al Cliente in ordine agli adempimenti che scadranno nei 20 giorni successivi al perfezionamento del recesso. </a:t>
            </a:r>
          </a:p>
          <a:p>
            <a:endParaRPr lang="it-IT" dirty="0"/>
          </a:p>
        </p:txBody>
      </p:sp>
    </p:spTree>
    <p:extLst>
      <p:ext uri="{BB962C8B-B14F-4D97-AF65-F5344CB8AC3E}">
        <p14:creationId xmlns:p14="http://schemas.microsoft.com/office/powerpoint/2010/main" val="3931001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228166"/>
            <a:ext cx="6781800" cy="944033"/>
          </a:xfrm>
        </p:spPr>
        <p:txBody>
          <a:bodyPr/>
          <a:lstStyle/>
          <a:p>
            <a:r>
              <a:rPr lang="it-IT" b="1" dirty="0"/>
              <a:t>Recesso del Cliente </a:t>
            </a:r>
            <a:endParaRPr lang="it-IT" dirty="0"/>
          </a:p>
        </p:txBody>
      </p:sp>
      <p:sp>
        <p:nvSpPr>
          <p:cNvPr id="3" name="Segnaposto contenuto 2"/>
          <p:cNvSpPr>
            <a:spLocks noGrp="1"/>
          </p:cNvSpPr>
          <p:nvPr>
            <p:ph idx="1"/>
          </p:nvPr>
        </p:nvSpPr>
        <p:spPr>
          <a:xfrm>
            <a:off x="762000" y="685799"/>
            <a:ext cx="7543800" cy="4542367"/>
          </a:xfrm>
        </p:spPr>
        <p:txBody>
          <a:bodyPr>
            <a:normAutofit fontScale="77500" lnSpcReduction="20000"/>
          </a:bodyPr>
          <a:lstStyle/>
          <a:p>
            <a:pPr marL="0" indent="0">
              <a:buNone/>
            </a:pPr>
            <a:endParaRPr lang="it-IT" dirty="0"/>
          </a:p>
          <a:p>
            <a:pPr marL="0" indent="0" algn="just">
              <a:buNone/>
            </a:pPr>
            <a:r>
              <a:rPr lang="it-IT" sz="2900" dirty="0">
                <a:latin typeface="Arial"/>
                <a:cs typeface="Arial"/>
              </a:rPr>
              <a:t>Il Cliente può recedere dal contratto in qualsiasi momento, senza alcun obbligo di motivazione. In tal caso il cliente sarà comunque tenuto a rimborsare le spese sostenute ed a pagare il compenso dovuto per l’opera già svolta.</a:t>
            </a:r>
          </a:p>
          <a:p>
            <a:pPr marL="0" indent="0">
              <a:buNone/>
            </a:pPr>
            <a:r>
              <a:rPr lang="it-IT" sz="2300" i="1" dirty="0">
                <a:latin typeface="Arial"/>
                <a:cs typeface="Arial"/>
              </a:rPr>
              <a:t>(oppure)</a:t>
            </a:r>
            <a:r>
              <a:rPr lang="it-IT" sz="2300" dirty="0">
                <a:latin typeface="Arial"/>
                <a:cs typeface="Arial"/>
              </a:rPr>
              <a:t> </a:t>
            </a:r>
          </a:p>
          <a:p>
            <a:r>
              <a:rPr lang="it-IT" sz="2300" dirty="0">
                <a:latin typeface="Arial"/>
                <a:cs typeface="Arial"/>
              </a:rPr>
              <a:t>Il Cliente può recedere dal contratto, anticipatamente rispetto alla scadenza di cui al punto ___ , riconoscendo al Professionista l’intero compenso per le attività di cui all’art. ____ , anche se esse non sono state svolte, il cui ammontare sarà pari a quanto indicato nel medesimo art. 1. Sarà altresì dovuto il compenso per le attività̀ indicate all’art. _____ , se esse sono state espletate, nella misura ivi indicata. Sarà infine dovuto il rimborso delle spese affrontate dal Professionista e documentate. </a:t>
            </a:r>
          </a:p>
          <a:p>
            <a:pPr marL="0" indent="0">
              <a:buNone/>
            </a:pPr>
            <a:r>
              <a:rPr lang="it-IT" sz="2300" i="1" dirty="0">
                <a:latin typeface="Arial"/>
                <a:cs typeface="Arial"/>
              </a:rPr>
              <a:t>[oppure] </a:t>
            </a:r>
            <a:endParaRPr lang="it-IT" sz="2300" dirty="0">
              <a:latin typeface="Arial"/>
              <a:cs typeface="Arial"/>
            </a:endParaRPr>
          </a:p>
          <a:p>
            <a:r>
              <a:rPr lang="it-IT" sz="2300" dirty="0">
                <a:latin typeface="Arial"/>
                <a:cs typeface="Arial"/>
              </a:rPr>
              <a:t>Qualora il Cliente interrompesse il rapporto anticipatamente rispetto alla scadenza del contratto indicata al punto ___, sarà chiamato al pagamento di € _____ a titolo di clausola penale. </a:t>
            </a:r>
          </a:p>
          <a:p>
            <a:pPr marL="0" indent="0">
              <a:buNone/>
            </a:pPr>
            <a:endParaRPr lang="it-IT" sz="2300" dirty="0"/>
          </a:p>
          <a:p>
            <a:pPr marL="0" indent="0">
              <a:buNone/>
            </a:pPr>
            <a:endParaRPr lang="it-IT" dirty="0"/>
          </a:p>
          <a:p>
            <a:pPr marL="0" indent="0">
              <a:buNone/>
            </a:pPr>
            <a:endParaRPr lang="it-IT" dirty="0"/>
          </a:p>
        </p:txBody>
      </p:sp>
    </p:spTree>
    <p:extLst>
      <p:ext uri="{BB962C8B-B14F-4D97-AF65-F5344CB8AC3E}">
        <p14:creationId xmlns:p14="http://schemas.microsoft.com/office/powerpoint/2010/main" val="1252977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163866"/>
            <a:ext cx="6781800" cy="1008333"/>
          </a:xfrm>
        </p:spPr>
        <p:txBody>
          <a:bodyPr/>
          <a:lstStyle/>
          <a:p>
            <a:r>
              <a:rPr lang="it-IT" dirty="0"/>
              <a:t>POLIZZA ASSICURATIVA</a:t>
            </a:r>
          </a:p>
        </p:txBody>
      </p:sp>
      <p:sp>
        <p:nvSpPr>
          <p:cNvPr id="3" name="Segnaposto contenuto 2"/>
          <p:cNvSpPr>
            <a:spLocks noGrp="1"/>
          </p:cNvSpPr>
          <p:nvPr>
            <p:ph idx="1"/>
          </p:nvPr>
        </p:nvSpPr>
        <p:spPr>
          <a:xfrm>
            <a:off x="762000" y="685800"/>
            <a:ext cx="7543800" cy="4478066"/>
          </a:xfrm>
        </p:spPr>
        <p:txBody>
          <a:bodyPr>
            <a:normAutofit fontScale="70000" lnSpcReduction="20000"/>
          </a:bodyPr>
          <a:lstStyle/>
          <a:p>
            <a:pPr marL="0" indent="0" algn="just">
              <a:buNone/>
            </a:pPr>
            <a:r>
              <a:rPr lang="it-IT" dirty="0">
                <a:latin typeface="Arial"/>
                <a:cs typeface="Arial"/>
              </a:rPr>
              <a:t>Si dà atto che alla data di sottoscrizione del presente mandato professionale il Professionista è assicurato per la responsabilità civile contro i rischi professionali, con apposita polizza n. ________________, massimale/i pari a euro_______________, stipulata con la Compagnia di Assicurazioni _______________________________________.</a:t>
            </a:r>
          </a:p>
          <a:p>
            <a:pPr marL="0" indent="0" algn="just">
              <a:buNone/>
            </a:pPr>
            <a:r>
              <a:rPr lang="it-IT" b="1" dirty="0">
                <a:latin typeface="Arial"/>
                <a:cs typeface="Arial"/>
              </a:rPr>
              <a:t>Fatto del Cliente.</a:t>
            </a:r>
            <a:r>
              <a:rPr lang="it-IT" dirty="0">
                <a:latin typeface="Arial"/>
                <a:cs typeface="Arial"/>
              </a:rPr>
              <a:t> Il Professionista declina ogni responsabilità per mancata o tardiva esecuzione del mandato dovuta ad incuria o inerzia da parte del Cliente; verificatosi tale circostanza il Cliente non è comunque esonerato dal pagamento del compenso concordato.</a:t>
            </a:r>
          </a:p>
          <a:p>
            <a:pPr marL="0" indent="0" algn="just">
              <a:buNone/>
            </a:pPr>
            <a:r>
              <a:rPr lang="it-IT" b="1" dirty="0">
                <a:latin typeface="Arial"/>
                <a:cs typeface="Arial"/>
              </a:rPr>
              <a:t>Obbligo di denunzia e decadenza dalle azioni.</a:t>
            </a:r>
            <a:r>
              <a:rPr lang="it-IT" dirty="0">
                <a:latin typeface="Arial"/>
                <a:cs typeface="Arial"/>
              </a:rPr>
              <a:t> Eventuali atti, fatti o circostanze che generano o possono generare un danno o un pregiudizio in capo al Cliente, riconducibili, in via diretta o indiretta, all’attività svolta dal Professionista e imputabili a sua incuria, negligenza, inadempimento o simili, </a:t>
            </a:r>
            <a:r>
              <a:rPr lang="it-IT" b="1" u="sng" dirty="0">
                <a:latin typeface="Arial"/>
                <a:cs typeface="Arial"/>
              </a:rPr>
              <a:t>dovranno essere denunziati per iscritto al Professionista entro 15 giorni dalla loro prima manifestazione.</a:t>
            </a:r>
          </a:p>
          <a:p>
            <a:pPr marL="0" indent="0" algn="just">
              <a:buNone/>
            </a:pPr>
            <a:r>
              <a:rPr lang="it-IT" dirty="0">
                <a:latin typeface="Arial"/>
                <a:cs typeface="Arial"/>
              </a:rPr>
              <a:t>La mancata tempestiva denunzia </a:t>
            </a:r>
            <a:r>
              <a:rPr lang="it-IT" b="1" u="sng" dirty="0">
                <a:latin typeface="Arial"/>
                <a:cs typeface="Arial"/>
              </a:rPr>
              <a:t>determina la decadenza</a:t>
            </a:r>
            <a:r>
              <a:rPr lang="it-IT" dirty="0">
                <a:latin typeface="Arial"/>
                <a:cs typeface="Arial"/>
              </a:rPr>
              <a:t>, in capo al Cliente, da ogni azione verso il Professionista, a titolo esemplificativo ma non esclusivo rivolta al risarcimento dei danni, alla restituzione del compenso pagato o rivolta a non pagare in tutto o in parte il compenso al Professionista.</a:t>
            </a:r>
          </a:p>
        </p:txBody>
      </p:sp>
    </p:spTree>
    <p:extLst>
      <p:ext uri="{BB962C8B-B14F-4D97-AF65-F5344CB8AC3E}">
        <p14:creationId xmlns:p14="http://schemas.microsoft.com/office/powerpoint/2010/main" val="7965606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207000"/>
            <a:ext cx="6781800" cy="965200"/>
          </a:xfrm>
        </p:spPr>
        <p:txBody>
          <a:bodyPr/>
          <a:lstStyle/>
          <a:p>
            <a:r>
              <a:rPr lang="it-IT" dirty="0"/>
              <a:t>Obbligo di denunzia</a:t>
            </a:r>
          </a:p>
        </p:txBody>
      </p:sp>
      <p:sp>
        <p:nvSpPr>
          <p:cNvPr id="3" name="Segnaposto contenuto 2"/>
          <p:cNvSpPr>
            <a:spLocks noGrp="1"/>
          </p:cNvSpPr>
          <p:nvPr>
            <p:ph idx="1"/>
          </p:nvPr>
        </p:nvSpPr>
        <p:spPr>
          <a:xfrm>
            <a:off x="762000" y="539750"/>
            <a:ext cx="7543800" cy="4667250"/>
          </a:xfrm>
        </p:spPr>
        <p:txBody>
          <a:bodyPr>
            <a:normAutofit fontScale="77500" lnSpcReduction="20000"/>
          </a:bodyPr>
          <a:lstStyle/>
          <a:p>
            <a:pPr marL="0" indent="0" algn="just">
              <a:buNone/>
            </a:pPr>
            <a:r>
              <a:rPr lang="it-IT" dirty="0">
                <a:latin typeface="Arial"/>
                <a:cs typeface="Arial"/>
              </a:rPr>
              <a:t>La previsione intende limitare l’esposizione temporale del professionista alla responsabilità civile, </a:t>
            </a:r>
            <a:r>
              <a:rPr lang="it-IT" b="1" u="sng" dirty="0">
                <a:solidFill>
                  <a:srgbClr val="FF0000"/>
                </a:solidFill>
                <a:latin typeface="Arial"/>
                <a:cs typeface="Arial"/>
              </a:rPr>
              <a:t>onerando il cliente a informare in modo tempestivo i fatti dai quali può emergere detta </a:t>
            </a:r>
            <a:r>
              <a:rPr lang="it-IT" b="1" u="sng" dirty="0" err="1">
                <a:solidFill>
                  <a:srgbClr val="FF0000"/>
                </a:solidFill>
                <a:latin typeface="Arial"/>
                <a:cs typeface="Arial"/>
              </a:rPr>
              <a:t>responsabilita</a:t>
            </a:r>
            <a:r>
              <a:rPr lang="it-IT" b="1" u="sng" dirty="0">
                <a:solidFill>
                  <a:srgbClr val="FF0000"/>
                </a:solidFill>
                <a:latin typeface="Arial"/>
                <a:cs typeface="Arial"/>
              </a:rPr>
              <a:t>̀.</a:t>
            </a:r>
            <a:endParaRPr lang="it-IT" dirty="0">
              <a:latin typeface="Arial"/>
              <a:cs typeface="Arial"/>
            </a:endParaRPr>
          </a:p>
          <a:p>
            <a:pPr algn="just">
              <a:buFont typeface="Wingdings" charset="2"/>
              <a:buChar char="ü"/>
            </a:pPr>
            <a:r>
              <a:rPr lang="it-IT" dirty="0">
                <a:latin typeface="Arial"/>
                <a:cs typeface="Arial"/>
              </a:rPr>
              <a:t>Il professionista soggiace, per i suoi errori professionali, al </a:t>
            </a:r>
            <a:r>
              <a:rPr lang="it-IT" b="1" dirty="0">
                <a:latin typeface="Arial"/>
                <a:cs typeface="Arial"/>
              </a:rPr>
              <a:t>termine di prescrizione decennale </a:t>
            </a:r>
            <a:r>
              <a:rPr lang="it-IT" dirty="0">
                <a:latin typeface="Arial"/>
                <a:cs typeface="Arial"/>
              </a:rPr>
              <a:t>dell’azione risarcitoria e di riduzione del compenso promosse dal cliente, sia in caso di inadempimento che di negligenza;</a:t>
            </a:r>
          </a:p>
          <a:p>
            <a:pPr algn="just">
              <a:buFont typeface="Wingdings" charset="2"/>
              <a:buChar char="ü"/>
            </a:pPr>
            <a:r>
              <a:rPr lang="it-IT" b="1" dirty="0">
                <a:latin typeface="Arial"/>
                <a:cs typeface="Arial"/>
              </a:rPr>
              <a:t>Il termine decorrerà </a:t>
            </a:r>
            <a:r>
              <a:rPr lang="it-IT" b="1" u="sng" dirty="0">
                <a:latin typeface="Arial"/>
                <a:cs typeface="Arial"/>
              </a:rPr>
              <a:t>dal momento </a:t>
            </a:r>
            <a:r>
              <a:rPr lang="it-IT" b="1" dirty="0">
                <a:latin typeface="Arial"/>
                <a:cs typeface="Arial"/>
              </a:rPr>
              <a:t>in cui si verifica il danno </a:t>
            </a:r>
            <a:r>
              <a:rPr lang="it-IT" dirty="0">
                <a:latin typeface="Arial"/>
                <a:cs typeface="Arial"/>
              </a:rPr>
              <a:t>e non dal compimento dell’errore (</a:t>
            </a:r>
            <a:r>
              <a:rPr lang="pt-BR" dirty="0" err="1">
                <a:latin typeface="Arial"/>
                <a:cs typeface="Arial"/>
              </a:rPr>
              <a:t>Cass</a:t>
            </a:r>
            <a:r>
              <a:rPr lang="pt-BR" dirty="0">
                <a:latin typeface="Arial"/>
                <a:cs typeface="Arial"/>
              </a:rPr>
              <a:t>. Civ.12.12.2003 </a:t>
            </a:r>
            <a:r>
              <a:rPr lang="pt-BR" dirty="0" err="1">
                <a:latin typeface="Arial"/>
                <a:cs typeface="Arial"/>
              </a:rPr>
              <a:t>n</a:t>
            </a:r>
            <a:r>
              <a:rPr lang="pt-BR" dirty="0">
                <a:latin typeface="Arial"/>
                <a:cs typeface="Arial"/>
              </a:rPr>
              <a:t>. 18995)</a:t>
            </a:r>
          </a:p>
          <a:p>
            <a:pPr algn="just">
              <a:buFont typeface="Wingdings" charset="2"/>
              <a:buChar char="ü"/>
            </a:pPr>
            <a:r>
              <a:rPr lang="it-IT" b="1" dirty="0">
                <a:latin typeface="Arial"/>
                <a:cs typeface="Arial"/>
              </a:rPr>
              <a:t>L’art. 2965 c.c. ammette le decadenze stabilite contrattualmente</a:t>
            </a:r>
            <a:r>
              <a:rPr lang="it-IT" dirty="0">
                <a:latin typeface="Arial"/>
                <a:cs typeface="Arial"/>
              </a:rPr>
              <a:t>, con il limite che il termine </a:t>
            </a:r>
            <a:r>
              <a:rPr lang="it-IT" dirty="0" err="1">
                <a:latin typeface="Arial"/>
                <a:cs typeface="Arial"/>
              </a:rPr>
              <a:t>decadenziale</a:t>
            </a:r>
            <a:r>
              <a:rPr lang="it-IT" dirty="0">
                <a:latin typeface="Arial"/>
                <a:cs typeface="Arial"/>
              </a:rPr>
              <a:t> pattizio non renda “</a:t>
            </a:r>
            <a:r>
              <a:rPr lang="it-IT" i="1" dirty="0">
                <a:latin typeface="Arial"/>
                <a:cs typeface="Arial"/>
              </a:rPr>
              <a:t>eccessivamente difficile a una delle parti l’esercizio del diritto</a:t>
            </a:r>
            <a:r>
              <a:rPr lang="it-IT" dirty="0">
                <a:latin typeface="Arial"/>
                <a:cs typeface="Arial"/>
              </a:rPr>
              <a:t>”. </a:t>
            </a:r>
            <a:endParaRPr lang="it-IT" i="1" dirty="0">
              <a:latin typeface="Arial"/>
              <a:cs typeface="Arial"/>
            </a:endParaRPr>
          </a:p>
          <a:p>
            <a:pPr algn="just">
              <a:buFont typeface="Wingdings" charset="2"/>
              <a:buChar char="ü"/>
            </a:pPr>
            <a:r>
              <a:rPr lang="it-IT" dirty="0">
                <a:latin typeface="Arial"/>
                <a:cs typeface="Arial"/>
              </a:rPr>
              <a:t>Si è pensato perciò di inserire una clausole di decadenza in forza della quale, la mancata denunzia impedisca al cliente di rivalersi contro il professionista, anche in via di eccezione per sottrarsi al pagamento del compenso.</a:t>
            </a:r>
            <a:r>
              <a:rPr lang="it-IT" i="1" dirty="0">
                <a:latin typeface="Arial"/>
                <a:cs typeface="Arial"/>
              </a:rPr>
              <a:t> </a:t>
            </a:r>
            <a:endParaRPr lang="it-IT" dirty="0">
              <a:latin typeface="Arial"/>
              <a:cs typeface="Arial"/>
            </a:endParaRPr>
          </a:p>
          <a:p>
            <a:endParaRPr lang="it-IT" dirty="0"/>
          </a:p>
        </p:txBody>
      </p:sp>
    </p:spTree>
    <p:extLst>
      <p:ext uri="{BB962C8B-B14F-4D97-AF65-F5344CB8AC3E}">
        <p14:creationId xmlns:p14="http://schemas.microsoft.com/office/powerpoint/2010/main" val="2356671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762000" y="685799"/>
            <a:ext cx="7543800" cy="5353494"/>
          </a:xfrm>
        </p:spPr>
        <p:txBody>
          <a:bodyPr>
            <a:normAutofit fontScale="92500" lnSpcReduction="20000"/>
          </a:bodyPr>
          <a:lstStyle/>
          <a:p>
            <a:pPr marL="0" indent="0">
              <a:buNone/>
            </a:pPr>
            <a:r>
              <a:rPr lang="it-IT" b="1" u="sng" dirty="0"/>
              <a:t>LA TEMPESTA NORMATIVA agosto 2011 - dicembre 2017</a:t>
            </a:r>
            <a:endParaRPr lang="it-IT" dirty="0"/>
          </a:p>
          <a:p>
            <a:pPr lvl="0"/>
            <a:r>
              <a:rPr lang="it-IT" b="1" dirty="0" smtClean="0"/>
              <a:t>DL </a:t>
            </a:r>
            <a:r>
              <a:rPr lang="it-IT" b="1" dirty="0"/>
              <a:t>1/</a:t>
            </a:r>
            <a:r>
              <a:rPr lang="it-IT" b="1" dirty="0" smtClean="0"/>
              <a:t>2012 art. 9:</a:t>
            </a:r>
            <a:endParaRPr lang="it-IT" dirty="0"/>
          </a:p>
          <a:p>
            <a:pPr lvl="1"/>
            <a:r>
              <a:rPr lang="it-IT" sz="2400" dirty="0" smtClean="0"/>
              <a:t>Comma 1: Abolizione </a:t>
            </a:r>
            <a:r>
              <a:rPr lang="it-IT" sz="2400" dirty="0"/>
              <a:t>delle tariffe </a:t>
            </a:r>
            <a:r>
              <a:rPr lang="it-IT" sz="2400" dirty="0" smtClean="0"/>
              <a:t>professionali;</a:t>
            </a:r>
          </a:p>
          <a:p>
            <a:pPr lvl="1"/>
            <a:r>
              <a:rPr lang="it-IT" sz="2400" dirty="0" smtClean="0"/>
              <a:t>Comma 2</a:t>
            </a:r>
            <a:r>
              <a:rPr lang="it-IT" sz="2400" dirty="0"/>
              <a:t>:</a:t>
            </a:r>
            <a:r>
              <a:rPr lang="it-IT" sz="2400" dirty="0" smtClean="0"/>
              <a:t> </a:t>
            </a:r>
            <a:r>
              <a:rPr lang="it-IT" sz="2400" dirty="0"/>
              <a:t>I</a:t>
            </a:r>
            <a:r>
              <a:rPr lang="it-IT" sz="2400" dirty="0" smtClean="0"/>
              <a:t>ntroduzione </a:t>
            </a:r>
            <a:r>
              <a:rPr lang="it-IT" sz="2400" dirty="0"/>
              <a:t>di parametri per la determinazione giudiziale dei compensi; </a:t>
            </a:r>
          </a:p>
          <a:p>
            <a:pPr lvl="1"/>
            <a:r>
              <a:rPr lang="it-IT" sz="2400" dirty="0" smtClean="0"/>
              <a:t>Comma 4: Introduzione dell’obbligo di:</a:t>
            </a:r>
          </a:p>
          <a:p>
            <a:pPr lvl="2"/>
            <a:r>
              <a:rPr lang="it-IT" b="1" dirty="0"/>
              <a:t>p</a:t>
            </a:r>
            <a:r>
              <a:rPr lang="it-IT" b="1" dirty="0" smtClean="0"/>
              <a:t>attuizione</a:t>
            </a:r>
            <a:r>
              <a:rPr lang="it-IT" dirty="0" smtClean="0"/>
              <a:t> </a:t>
            </a:r>
            <a:r>
              <a:rPr lang="it-IT" dirty="0"/>
              <a:t>del compenso al conferimento dell’incarico, </a:t>
            </a:r>
            <a:r>
              <a:rPr lang="it-IT" dirty="0" smtClean="0"/>
              <a:t>(abolendo </a:t>
            </a:r>
            <a:r>
              <a:rPr lang="it-IT" dirty="0"/>
              <a:t>l’ obbligo della forma </a:t>
            </a:r>
            <a:r>
              <a:rPr lang="it-IT" dirty="0" smtClean="0"/>
              <a:t>scritta introdotto con il dl 138/2011);</a:t>
            </a:r>
          </a:p>
          <a:p>
            <a:pPr lvl="2"/>
            <a:r>
              <a:rPr lang="it-IT" b="1" dirty="0" smtClean="0"/>
              <a:t>informativa</a:t>
            </a:r>
            <a:r>
              <a:rPr lang="it-IT" dirty="0" smtClean="0"/>
              <a:t> sul grado di complessità dell’incarico;</a:t>
            </a:r>
            <a:endParaRPr lang="it-IT" dirty="0"/>
          </a:p>
          <a:p>
            <a:pPr lvl="2"/>
            <a:r>
              <a:rPr lang="it-IT" b="1" dirty="0"/>
              <a:t>i</a:t>
            </a:r>
            <a:r>
              <a:rPr lang="it-IT" b="1" dirty="0" smtClean="0"/>
              <a:t>ndicazione</a:t>
            </a:r>
            <a:r>
              <a:rPr lang="it-IT" dirty="0" smtClean="0"/>
              <a:t> </a:t>
            </a:r>
            <a:r>
              <a:rPr lang="it-IT" dirty="0"/>
              <a:t>della polizza assicurativa al cliente; </a:t>
            </a:r>
          </a:p>
          <a:p>
            <a:pPr lvl="2"/>
            <a:r>
              <a:rPr lang="it-IT" b="1" dirty="0" smtClean="0"/>
              <a:t>formulazione</a:t>
            </a:r>
            <a:r>
              <a:rPr lang="it-IT" dirty="0" smtClean="0"/>
              <a:t> </a:t>
            </a:r>
            <a:r>
              <a:rPr lang="it-IT" dirty="0"/>
              <a:t>al cliente un preventivo di massima. </a:t>
            </a:r>
          </a:p>
          <a:p>
            <a:r>
              <a:rPr lang="it-IT" sz="2600" b="1" dirty="0"/>
              <a:t>DM 140/2012:</a:t>
            </a:r>
            <a:endParaRPr lang="it-IT" sz="2600" dirty="0"/>
          </a:p>
          <a:p>
            <a:pPr lvl="1"/>
            <a:r>
              <a:rPr lang="it-IT" dirty="0"/>
              <a:t>Assenza di prova del preventivo di massima costituisce elemento di </a:t>
            </a:r>
            <a:r>
              <a:rPr lang="it-IT" b="1" u="sng" dirty="0"/>
              <a:t>valutazione negativa </a:t>
            </a:r>
            <a:r>
              <a:rPr lang="it-IT" dirty="0"/>
              <a:t>per la liquidazione del </a:t>
            </a:r>
            <a:r>
              <a:rPr lang="it-IT" dirty="0" smtClean="0"/>
              <a:t>compenso</a:t>
            </a:r>
          </a:p>
          <a:p>
            <a:r>
              <a:rPr lang="it-IT" sz="2600" b="1" dirty="0" smtClean="0"/>
              <a:t>L. 124/2017:</a:t>
            </a:r>
          </a:p>
          <a:p>
            <a:pPr lvl="1"/>
            <a:r>
              <a:rPr lang="it-IT" dirty="0" smtClean="0"/>
              <a:t>Introduzione dell’ obbligo della forma scritta per il preventivo e l’informativa sulla complessità della pratica.</a:t>
            </a:r>
            <a:endParaRPr lang="it-IT" dirty="0"/>
          </a:p>
        </p:txBody>
      </p:sp>
    </p:spTree>
    <p:extLst>
      <p:ext uri="{BB962C8B-B14F-4D97-AF65-F5344CB8AC3E}">
        <p14:creationId xmlns:p14="http://schemas.microsoft.com/office/powerpoint/2010/main" val="41245898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238750"/>
            <a:ext cx="6781800" cy="933450"/>
          </a:xfrm>
        </p:spPr>
        <p:txBody>
          <a:bodyPr/>
          <a:lstStyle/>
          <a:p>
            <a:r>
              <a:rPr lang="it-IT" dirty="0"/>
              <a:t>Diritto di ritenzione</a:t>
            </a:r>
          </a:p>
        </p:txBody>
      </p:sp>
      <p:sp>
        <p:nvSpPr>
          <p:cNvPr id="3" name="Segnaposto contenuto 2"/>
          <p:cNvSpPr>
            <a:spLocks noGrp="1"/>
          </p:cNvSpPr>
          <p:nvPr>
            <p:ph idx="1"/>
          </p:nvPr>
        </p:nvSpPr>
        <p:spPr>
          <a:xfrm>
            <a:off x="762000" y="685799"/>
            <a:ext cx="7543800" cy="4658783"/>
          </a:xfrm>
        </p:spPr>
        <p:txBody>
          <a:bodyPr>
            <a:normAutofit/>
          </a:bodyPr>
          <a:lstStyle/>
          <a:p>
            <a:pPr marL="342900" lvl="1" indent="-342900" algn="just">
              <a:buFont typeface="Wingdings" panose="05000000000000000000" pitchFamily="2" charset="2"/>
              <a:buChar char="Ø"/>
              <a:tabLst>
                <a:tab pos="180975" algn="l"/>
              </a:tabLst>
            </a:pPr>
            <a:r>
              <a:rPr lang="it-IT" sz="2400" dirty="0">
                <a:latin typeface="Tahoma"/>
                <a:ea typeface="ＭＳ Ｐゴシック" charset="0"/>
                <a:cs typeface="Tahoma"/>
              </a:rPr>
              <a:t>Il professionista </a:t>
            </a:r>
            <a:r>
              <a:rPr lang="it-IT" sz="2400" b="1" u="sng" dirty="0">
                <a:solidFill>
                  <a:srgbClr val="FF0000"/>
                </a:solidFill>
                <a:latin typeface="Tahoma"/>
                <a:ea typeface="ＭＳ Ｐゴシック" charset="0"/>
                <a:cs typeface="Tahoma"/>
              </a:rPr>
              <a:t>non ha </a:t>
            </a:r>
            <a:r>
              <a:rPr lang="it-IT" sz="2400" dirty="0">
                <a:latin typeface="Tahoma"/>
                <a:ea typeface="ＭＳ Ｐゴシック" charset="0"/>
                <a:cs typeface="Tahoma"/>
              </a:rPr>
              <a:t>il diritto di ritenzione (2235 cc), </a:t>
            </a:r>
            <a:r>
              <a:rPr lang="it-IT" sz="2400" dirty="0">
                <a:solidFill>
                  <a:srgbClr val="FF0000"/>
                </a:solidFill>
                <a:latin typeface="Tahoma"/>
                <a:ea typeface="ＭＳ Ｐゴシック" charset="0"/>
                <a:cs typeface="Tahoma"/>
                <a:sym typeface="Wingdings" panose="05000000000000000000" pitchFamily="2" charset="2"/>
              </a:rPr>
              <a:t> </a:t>
            </a:r>
            <a:r>
              <a:rPr lang="it-IT" sz="2400" dirty="0">
                <a:latin typeface="Tahoma"/>
                <a:ea typeface="ＭＳ Ｐゴシック" charset="0"/>
                <a:cs typeface="Tahoma"/>
                <a:sym typeface="Wingdings" panose="05000000000000000000" pitchFamily="2" charset="2"/>
              </a:rPr>
              <a:t>rischio di appropriazione indebita.</a:t>
            </a:r>
            <a:endParaRPr lang="it-IT" sz="2400" dirty="0">
              <a:latin typeface="Tahoma"/>
              <a:ea typeface="ＭＳ Ｐゴシック" charset="0"/>
              <a:cs typeface="Tahoma"/>
            </a:endParaRPr>
          </a:p>
          <a:p>
            <a:pPr marL="342900" lvl="1" indent="-342900" algn="just">
              <a:buFont typeface="Wingdings" panose="05000000000000000000" pitchFamily="2" charset="2"/>
              <a:buChar char="Ø"/>
              <a:tabLst>
                <a:tab pos="180975" algn="l"/>
              </a:tabLst>
            </a:pPr>
            <a:r>
              <a:rPr lang="it-IT" sz="2400" dirty="0">
                <a:latin typeface="Tahoma"/>
                <a:ea typeface="ＭＳ Ｐゴシック" charset="0"/>
                <a:cs typeface="Tahoma"/>
              </a:rPr>
              <a:t>Si possono però inserire nel mandato clausole per </a:t>
            </a:r>
            <a:r>
              <a:rPr lang="it-IT" sz="2400" u="sng" dirty="0">
                <a:latin typeface="Tahoma"/>
                <a:ea typeface="ＭＳ Ｐゴシック" charset="0"/>
                <a:cs typeface="Tahoma"/>
              </a:rPr>
              <a:t>disciplinare modalità e tempi per la restituzione dei documenti del cliente </a:t>
            </a:r>
            <a:r>
              <a:rPr lang="it-IT" sz="2400" dirty="0">
                <a:latin typeface="Tahoma"/>
                <a:ea typeface="ＭＳ Ｐゴシック" charset="0"/>
                <a:cs typeface="Tahoma"/>
              </a:rPr>
              <a:t>in occasione della risoluzione del rapporto</a:t>
            </a:r>
            <a:r>
              <a:rPr lang="it-IT" sz="1600" b="1" dirty="0">
                <a:ea typeface="ＭＳ Ｐゴシック" charset="0"/>
              </a:rPr>
              <a:t>.</a:t>
            </a:r>
          </a:p>
          <a:p>
            <a:pPr marL="342900" lvl="1" indent="-342900" algn="just">
              <a:buFont typeface="Wingdings" panose="05000000000000000000" pitchFamily="2" charset="2"/>
              <a:buChar char="Ø"/>
              <a:tabLst>
                <a:tab pos="180975" algn="l"/>
              </a:tabLst>
            </a:pPr>
            <a:r>
              <a:rPr lang="it-IT" sz="2400" dirty="0">
                <a:latin typeface="Tahoma"/>
                <a:ea typeface="ＭＳ Ｐゴシック" charset="0"/>
                <a:cs typeface="Tahoma"/>
              </a:rPr>
              <a:t>In caso di recesso da parte del cliente, solitamente non ci sono problemi;</a:t>
            </a:r>
          </a:p>
          <a:p>
            <a:pPr marL="342900" lvl="1" indent="-342900" algn="just">
              <a:buFont typeface="Wingdings" panose="05000000000000000000" pitchFamily="2" charset="2"/>
              <a:buChar char="Ø"/>
              <a:tabLst>
                <a:tab pos="180975" algn="l"/>
              </a:tabLst>
            </a:pPr>
            <a:r>
              <a:rPr lang="it-IT" sz="2400" dirty="0">
                <a:latin typeface="Tahoma"/>
                <a:ea typeface="ＭＳ Ｐゴシック" charset="0"/>
                <a:cs typeface="Tahoma"/>
              </a:rPr>
              <a:t>Recesso da parte del professionista, possibili difficoltà nel reperire il cliente per la restituzione della documentazione</a:t>
            </a:r>
            <a:r>
              <a:rPr lang="it-IT" dirty="0"/>
              <a:t>.</a:t>
            </a:r>
            <a:endParaRPr lang="it-IT" sz="2400" dirty="0">
              <a:latin typeface="Tahoma"/>
              <a:ea typeface="ＭＳ Ｐゴシック" charset="0"/>
              <a:cs typeface="Tahoma"/>
            </a:endParaRPr>
          </a:p>
        </p:txBody>
      </p:sp>
    </p:spTree>
    <p:extLst>
      <p:ext uri="{BB962C8B-B14F-4D97-AF65-F5344CB8AC3E}">
        <p14:creationId xmlns:p14="http://schemas.microsoft.com/office/powerpoint/2010/main" val="30391355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312832"/>
            <a:ext cx="6781800" cy="859367"/>
          </a:xfrm>
        </p:spPr>
        <p:txBody>
          <a:bodyPr>
            <a:normAutofit fontScale="90000"/>
          </a:bodyPr>
          <a:lstStyle/>
          <a:p>
            <a:r>
              <a:rPr lang="it-IT" dirty="0"/>
              <a:t>Appropriazione indebita</a:t>
            </a:r>
          </a:p>
        </p:txBody>
      </p:sp>
      <p:sp>
        <p:nvSpPr>
          <p:cNvPr id="3" name="Segnaposto contenuto 2"/>
          <p:cNvSpPr>
            <a:spLocks noGrp="1"/>
          </p:cNvSpPr>
          <p:nvPr>
            <p:ph idx="1"/>
          </p:nvPr>
        </p:nvSpPr>
        <p:spPr>
          <a:xfrm>
            <a:off x="762000" y="685800"/>
            <a:ext cx="7543800" cy="4627032"/>
          </a:xfrm>
        </p:spPr>
        <p:txBody>
          <a:bodyPr>
            <a:normAutofit fontScale="70000" lnSpcReduction="20000"/>
          </a:bodyPr>
          <a:lstStyle/>
          <a:p>
            <a:pPr marL="0" indent="0">
              <a:buNone/>
            </a:pPr>
            <a:r>
              <a:rPr lang="it-IT" b="1" dirty="0" err="1">
                <a:latin typeface="Arial"/>
                <a:cs typeface="Arial"/>
              </a:rPr>
              <a:t>Cass</a:t>
            </a:r>
            <a:r>
              <a:rPr lang="it-IT" b="1" dirty="0">
                <a:latin typeface="Arial"/>
                <a:cs typeface="Arial"/>
              </a:rPr>
              <a:t>., II sez. penale, n. 39881 del 5 ott.2015.</a:t>
            </a:r>
          </a:p>
          <a:p>
            <a:pPr marL="0" indent="0" algn="just">
              <a:buNone/>
            </a:pPr>
            <a:r>
              <a:rPr lang="it-IT" dirty="0">
                <a:latin typeface="Arial"/>
                <a:cs typeface="Arial"/>
              </a:rPr>
              <a:t>Il commercialista che </a:t>
            </a:r>
            <a:r>
              <a:rPr lang="it-IT" u="sng" dirty="0">
                <a:latin typeface="Arial"/>
                <a:cs typeface="Arial"/>
              </a:rPr>
              <a:t>non restituisce tempestivamente i libri sociali e le scritture contabili di una società di capitali</a:t>
            </a:r>
            <a:r>
              <a:rPr lang="it-IT" dirty="0">
                <a:latin typeface="Arial"/>
                <a:cs typeface="Arial"/>
              </a:rPr>
              <a:t>, omettendo contestualmente di presentare il modello di dichiarazione Iva, </a:t>
            </a:r>
            <a:r>
              <a:rPr lang="it-IT" b="1" dirty="0">
                <a:solidFill>
                  <a:srgbClr val="FF0000"/>
                </a:solidFill>
                <a:latin typeface="Arial"/>
                <a:cs typeface="Arial"/>
              </a:rPr>
              <a:t>risponde del reato di appropriazione indebita aggravata, con condanna al risarcimento dei danni causati al cliente</a:t>
            </a:r>
            <a:r>
              <a:rPr lang="it-IT" dirty="0">
                <a:latin typeface="Arial"/>
                <a:cs typeface="Arial"/>
              </a:rPr>
              <a:t>.</a:t>
            </a:r>
            <a:endParaRPr lang="it-IT" dirty="0"/>
          </a:p>
          <a:p>
            <a:pPr marL="0" indent="0" algn="just">
              <a:buNone/>
            </a:pPr>
            <a:r>
              <a:rPr lang="it-IT" dirty="0"/>
              <a:t>Richiama la </a:t>
            </a:r>
            <a:r>
              <a:rPr lang="it-IT" dirty="0" err="1"/>
              <a:t>sent</a:t>
            </a:r>
            <a:r>
              <a:rPr lang="it-IT" dirty="0"/>
              <a:t>. 18027/2014, con la quale i giudici hanno ritenuto che</a:t>
            </a:r>
            <a:r>
              <a:rPr lang="it-IT" dirty="0">
                <a:sym typeface="Wingdings"/>
              </a:rPr>
              <a:t> </a:t>
            </a:r>
            <a:r>
              <a:rPr lang="it-IT" b="1" dirty="0">
                <a:solidFill>
                  <a:srgbClr val="FF0000"/>
                </a:solidFill>
              </a:rPr>
              <a:t>configura reato di appropriazione indebita il rifiuto di restituire al proprio cliente la documentazione ricevuta.</a:t>
            </a:r>
          </a:p>
          <a:p>
            <a:pPr algn="just">
              <a:buFont typeface="Wingdings" charset="0"/>
              <a:buChar char="è"/>
            </a:pPr>
            <a:r>
              <a:rPr lang="it-IT" dirty="0"/>
              <a:t> un comportamento che </a:t>
            </a:r>
            <a:r>
              <a:rPr lang="it-IT" b="1" u="sng" dirty="0"/>
              <a:t>eccede i limiti del possesso</a:t>
            </a:r>
            <a:r>
              <a:rPr lang="it-IT" dirty="0"/>
              <a:t>. L’inerzia a seguito di sollecitazione o, addirittura, la risposta di non avere intenzione di effettuare la restituzione, integrano il reato. </a:t>
            </a:r>
          </a:p>
          <a:p>
            <a:pPr algn="just">
              <a:buFont typeface="Wingdings" charset="0"/>
              <a:buChar char="è"/>
            </a:pPr>
            <a:r>
              <a:rPr lang="it-IT" dirty="0"/>
              <a:t> l’appropriazione indebita è </a:t>
            </a:r>
            <a:r>
              <a:rPr lang="it-IT" b="1" u="sng" dirty="0">
                <a:solidFill>
                  <a:srgbClr val="FF0000"/>
                </a:solidFill>
              </a:rPr>
              <a:t>“aggravata”</a:t>
            </a:r>
            <a:r>
              <a:rPr lang="it-IT" dirty="0"/>
              <a:t>, in virtù della maggiore pericolosità e </a:t>
            </a:r>
            <a:r>
              <a:rPr lang="it-IT" dirty="0" err="1"/>
              <a:t>antisocialità</a:t>
            </a:r>
            <a:r>
              <a:rPr lang="it-IT" dirty="0"/>
              <a:t> che il colpevole dimostra </a:t>
            </a:r>
            <a:r>
              <a:rPr lang="it-IT" u="sng" dirty="0"/>
              <a:t>abusando della particolare fiducia</a:t>
            </a:r>
            <a:r>
              <a:rPr lang="it-IT" dirty="0"/>
              <a:t> che il soggetto passivo ripone in lui e della violazione dei particolari doveri qualificati incombenti sull’agente.</a:t>
            </a:r>
          </a:p>
          <a:p>
            <a:pPr algn="just">
              <a:buFont typeface="Wingdings" charset="0"/>
              <a:buChar char="è"/>
            </a:pPr>
            <a:r>
              <a:rPr lang="it-IT" dirty="0"/>
              <a:t> irrilevanti i motivi che hanno spinto il professionista a non restituire la documentazione, come l’inadempienza dei pagamenti degli onorari da parte del cliente; </a:t>
            </a:r>
            <a:r>
              <a:rPr lang="it-IT" b="1" u="sng" dirty="0">
                <a:solidFill>
                  <a:srgbClr val="FF0000"/>
                </a:solidFill>
              </a:rPr>
              <a:t>il mancato pagamento delle spettanze al professionista non può legittimare quest’ultimo alla ritenzione di quanto sia del cliente.</a:t>
            </a:r>
            <a:endParaRPr lang="it-IT" dirty="0"/>
          </a:p>
          <a:p>
            <a:pPr marL="0" indent="0" algn="just">
              <a:buNone/>
            </a:pPr>
            <a:endParaRPr lang="it-IT" dirty="0">
              <a:latin typeface="Arial"/>
              <a:cs typeface="Arial"/>
            </a:endParaRPr>
          </a:p>
        </p:txBody>
      </p:sp>
    </p:spTree>
    <p:extLst>
      <p:ext uri="{BB962C8B-B14F-4D97-AF65-F5344CB8AC3E}">
        <p14:creationId xmlns:p14="http://schemas.microsoft.com/office/powerpoint/2010/main" val="34571284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566832"/>
            <a:ext cx="6781800" cy="605367"/>
          </a:xfrm>
        </p:spPr>
        <p:txBody>
          <a:bodyPr>
            <a:normAutofit/>
          </a:bodyPr>
          <a:lstStyle/>
          <a:p>
            <a:r>
              <a:rPr lang="it-IT" sz="2800" b="1" dirty="0">
                <a:latin typeface="Calibri" panose="020F0502020204030204" pitchFamily="34" charset="0"/>
              </a:rPr>
              <a:t>La SPECIFICA APPROVAZIONE ex art. 1341</a:t>
            </a:r>
            <a:endParaRPr lang="it-IT" sz="2800" dirty="0"/>
          </a:p>
        </p:txBody>
      </p:sp>
      <p:sp>
        <p:nvSpPr>
          <p:cNvPr id="3" name="Segnaposto contenuto 2"/>
          <p:cNvSpPr>
            <a:spLocks noGrp="1"/>
          </p:cNvSpPr>
          <p:nvPr>
            <p:ph idx="1"/>
          </p:nvPr>
        </p:nvSpPr>
        <p:spPr>
          <a:xfrm>
            <a:off x="762000" y="685800"/>
            <a:ext cx="7543800" cy="4881032"/>
          </a:xfrm>
        </p:spPr>
        <p:txBody>
          <a:bodyPr>
            <a:normAutofit fontScale="92500" lnSpcReduction="10000"/>
          </a:bodyPr>
          <a:lstStyle/>
          <a:p>
            <a:pPr marL="0" indent="0">
              <a:buNone/>
            </a:pPr>
            <a:r>
              <a:rPr lang="it-IT" dirty="0">
                <a:latin typeface="Calibri" panose="020F0502020204030204" pitchFamily="34" charset="0"/>
              </a:rPr>
              <a:t>In ogni caso non hanno effetto, se non sono specificamente approvate per iscritto, le condizioni che stabiliscono, a favore di colui che le ha predisposte:</a:t>
            </a:r>
          </a:p>
          <a:p>
            <a:pPr>
              <a:buFont typeface="Wingdings" panose="05000000000000000000" pitchFamily="2" charset="2"/>
              <a:buChar char="Ø"/>
            </a:pPr>
            <a:r>
              <a:rPr lang="it-IT" dirty="0">
                <a:latin typeface="Calibri" panose="020F0502020204030204" pitchFamily="34" charset="0"/>
              </a:rPr>
              <a:t>limitazioni di responsabilità (1229);</a:t>
            </a:r>
          </a:p>
          <a:p>
            <a:pPr>
              <a:buFont typeface="Wingdings" panose="05000000000000000000" pitchFamily="2" charset="2"/>
              <a:buChar char="Ø"/>
            </a:pPr>
            <a:r>
              <a:rPr lang="it-IT" dirty="0">
                <a:latin typeface="Calibri" panose="020F0502020204030204" pitchFamily="34" charset="0"/>
              </a:rPr>
              <a:t>facoltà di recedere dal contratto (1373) o di sospenderne l'esecuzione (1461);</a:t>
            </a:r>
          </a:p>
          <a:p>
            <a:pPr>
              <a:buFont typeface="Wingdings" panose="05000000000000000000" pitchFamily="2" charset="2"/>
              <a:buChar char="Ø"/>
            </a:pPr>
            <a:r>
              <a:rPr lang="it-IT" dirty="0">
                <a:latin typeface="Calibri" panose="020F0502020204030204" pitchFamily="34" charset="0"/>
              </a:rPr>
              <a:t>sanciscono a carico dell'altro contraente:</a:t>
            </a:r>
          </a:p>
          <a:p>
            <a:pPr lvl="1">
              <a:buFont typeface="Wingdings" panose="05000000000000000000" pitchFamily="2" charset="2"/>
              <a:buChar char="Ø"/>
            </a:pPr>
            <a:r>
              <a:rPr lang="it-IT" dirty="0">
                <a:latin typeface="Calibri" panose="020F0502020204030204" pitchFamily="34" charset="0"/>
              </a:rPr>
              <a:t>decadenze (2965); </a:t>
            </a:r>
          </a:p>
          <a:p>
            <a:pPr lvl="1">
              <a:buFont typeface="Wingdings" panose="05000000000000000000" pitchFamily="2" charset="2"/>
              <a:buChar char="Ø"/>
            </a:pPr>
            <a:r>
              <a:rPr lang="it-IT" dirty="0">
                <a:latin typeface="Calibri" panose="020F0502020204030204" pitchFamily="34" charset="0"/>
              </a:rPr>
              <a:t>limitazioni alla facoltà di opporre eccezioni (1462), </a:t>
            </a:r>
          </a:p>
          <a:p>
            <a:pPr lvl="1">
              <a:buFont typeface="Wingdings" panose="05000000000000000000" pitchFamily="2" charset="2"/>
              <a:buChar char="Ø"/>
            </a:pPr>
            <a:r>
              <a:rPr lang="it-IT" dirty="0">
                <a:latin typeface="Calibri" panose="020F0502020204030204" pitchFamily="34" charset="0"/>
              </a:rPr>
              <a:t>restrizioni alla libertà contrattuale nei rapporti coi terzi (1379,1566,2596); </a:t>
            </a:r>
          </a:p>
          <a:p>
            <a:pPr>
              <a:buFont typeface="Wingdings" panose="05000000000000000000" pitchFamily="2" charset="2"/>
              <a:buChar char="Ø"/>
            </a:pPr>
            <a:r>
              <a:rPr lang="it-IT" dirty="0">
                <a:latin typeface="Calibri" panose="020F0502020204030204" pitchFamily="34" charset="0"/>
              </a:rPr>
              <a:t>tacita proroga o rinnovazione del contratto (1397-1899):</a:t>
            </a:r>
          </a:p>
          <a:p>
            <a:pPr>
              <a:buFont typeface="Wingdings" panose="05000000000000000000" pitchFamily="2" charset="2"/>
              <a:buChar char="Ø"/>
            </a:pPr>
            <a:r>
              <a:rPr lang="it-IT" dirty="0">
                <a:latin typeface="Calibri" panose="020F0502020204030204" pitchFamily="34" charset="0"/>
              </a:rPr>
              <a:t>clausole compromissorie (808 </a:t>
            </a:r>
            <a:r>
              <a:rPr lang="it-IT" dirty="0" err="1">
                <a:latin typeface="Calibri" panose="020F0502020204030204" pitchFamily="34" charset="0"/>
              </a:rPr>
              <a:t>c.p.c.</a:t>
            </a:r>
            <a:r>
              <a:rPr lang="it-IT" dirty="0">
                <a:latin typeface="Calibri" panose="020F0502020204030204" pitchFamily="34" charset="0"/>
              </a:rPr>
              <a:t>) o deroghe alla competenza dell'autorità giudiziaria (6,28-30,413 </a:t>
            </a:r>
            <a:r>
              <a:rPr lang="it-IT" dirty="0" err="1">
                <a:latin typeface="Calibri" panose="020F0502020204030204" pitchFamily="34" charset="0"/>
              </a:rPr>
              <a:t>c.p.c.</a:t>
            </a:r>
            <a:r>
              <a:rPr lang="it-IT" dirty="0">
                <a:latin typeface="Calibri" panose="020F0502020204030204" pitchFamily="34" charset="0"/>
              </a:rPr>
              <a:t>)</a:t>
            </a:r>
          </a:p>
          <a:p>
            <a:endParaRPr lang="it-IT" dirty="0"/>
          </a:p>
        </p:txBody>
      </p:sp>
    </p:spTree>
    <p:extLst>
      <p:ext uri="{BB962C8B-B14F-4D97-AF65-F5344CB8AC3E}">
        <p14:creationId xmlns:p14="http://schemas.microsoft.com/office/powerpoint/2010/main" val="4230982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736600" y="612844"/>
            <a:ext cx="7620000" cy="5139869"/>
          </a:xfrm>
          <a:prstGeom prst="rect">
            <a:avLst/>
          </a:prstGeom>
        </p:spPr>
        <p:txBody>
          <a:bodyPr wrap="square">
            <a:spAutoFit/>
          </a:bodyPr>
          <a:lstStyle/>
          <a:p>
            <a:pPr algn="just"/>
            <a:r>
              <a:rPr lang="it-IT" sz="2400" b="1" dirty="0">
                <a:latin typeface="Calibri"/>
                <a:cs typeface="Calibri"/>
              </a:rPr>
              <a:t>Il comma 4 dell’art. 9 DL 1/2012 come modificato dalla L. 124/2017 </a:t>
            </a:r>
            <a:r>
              <a:rPr lang="it-IT" sz="2400" b="1" dirty="0" smtClean="0">
                <a:latin typeface="Calibri"/>
                <a:cs typeface="Calibri"/>
              </a:rPr>
              <a:t>dispone:</a:t>
            </a:r>
            <a:endParaRPr lang="it-IT" sz="2400" b="1" dirty="0">
              <a:latin typeface="Calibri"/>
              <a:cs typeface="Calibri"/>
            </a:endParaRPr>
          </a:p>
          <a:p>
            <a:pPr algn="just"/>
            <a:r>
              <a:rPr lang="it-IT" sz="2000" dirty="0" smtClean="0">
                <a:latin typeface="Calibri"/>
                <a:cs typeface="Calibri"/>
              </a:rPr>
              <a:t>“Il </a:t>
            </a:r>
            <a:r>
              <a:rPr lang="it-IT" sz="2000" dirty="0">
                <a:latin typeface="Calibri"/>
                <a:cs typeface="Calibri"/>
              </a:rPr>
              <a:t>compenso per le prestazioni professionali è</a:t>
            </a:r>
            <a:r>
              <a:rPr lang="it-IT" sz="2000" dirty="0" smtClean="0">
                <a:latin typeface="Calibri"/>
                <a:cs typeface="Calibri"/>
              </a:rPr>
              <a:t> </a:t>
            </a:r>
            <a:r>
              <a:rPr lang="it-IT" sz="2000" dirty="0">
                <a:latin typeface="Calibri"/>
                <a:cs typeface="Calibri"/>
              </a:rPr>
              <a:t>pattuito, nelle forme previste dall'ordinamento, al momento del conferimento dell'incarico professionale. </a:t>
            </a:r>
            <a:endParaRPr lang="it-IT" sz="2000" dirty="0" smtClean="0">
              <a:latin typeface="Calibri"/>
              <a:cs typeface="Calibri"/>
            </a:endParaRPr>
          </a:p>
          <a:p>
            <a:pPr algn="just"/>
            <a:r>
              <a:rPr lang="it-IT" sz="2000" dirty="0" smtClean="0">
                <a:latin typeface="Calibri"/>
                <a:cs typeface="Calibri"/>
              </a:rPr>
              <a:t>Il </a:t>
            </a:r>
            <a:r>
              <a:rPr lang="it-IT" sz="2000" dirty="0">
                <a:latin typeface="Calibri"/>
                <a:cs typeface="Calibri"/>
              </a:rPr>
              <a:t>professionista </a:t>
            </a:r>
            <a:r>
              <a:rPr lang="it-IT" sz="2000" b="1" u="sng" dirty="0">
                <a:latin typeface="Calibri"/>
                <a:cs typeface="Calibri"/>
              </a:rPr>
              <a:t>deve rendere noto</a:t>
            </a:r>
            <a:r>
              <a:rPr lang="it-IT" sz="2000" dirty="0">
                <a:latin typeface="Calibri"/>
                <a:cs typeface="Calibri"/>
              </a:rPr>
              <a:t> </a:t>
            </a:r>
            <a:r>
              <a:rPr lang="it-IT" sz="2000" b="1" dirty="0" smtClean="0">
                <a:solidFill>
                  <a:srgbClr val="FF0000"/>
                </a:solidFill>
                <a:latin typeface="Calibri"/>
                <a:cs typeface="Calibri"/>
              </a:rPr>
              <a:t>obbligatoriamente</a:t>
            </a:r>
            <a:r>
              <a:rPr lang="it-IT" sz="2000" b="1" dirty="0">
                <a:solidFill>
                  <a:srgbClr val="FF0000"/>
                </a:solidFill>
                <a:latin typeface="Calibri"/>
                <a:cs typeface="Calibri"/>
              </a:rPr>
              <a:t>, in forma scritta o digitale</a:t>
            </a:r>
            <a:r>
              <a:rPr lang="it-IT" sz="2000" b="1" dirty="0" smtClean="0">
                <a:solidFill>
                  <a:srgbClr val="FF0000"/>
                </a:solidFill>
                <a:latin typeface="Calibri"/>
                <a:cs typeface="Calibri"/>
              </a:rPr>
              <a:t>,</a:t>
            </a:r>
            <a:r>
              <a:rPr lang="it-IT" sz="2000" dirty="0" smtClean="0">
                <a:latin typeface="Calibri"/>
                <a:cs typeface="Calibri"/>
              </a:rPr>
              <a:t> </a:t>
            </a:r>
            <a:r>
              <a:rPr lang="it-IT" sz="2000" dirty="0">
                <a:latin typeface="Calibri"/>
                <a:cs typeface="Calibri"/>
              </a:rPr>
              <a:t>al cliente il grado di </a:t>
            </a:r>
            <a:r>
              <a:rPr lang="it-IT" sz="2000" dirty="0" smtClean="0">
                <a:latin typeface="Calibri"/>
                <a:cs typeface="Calibri"/>
              </a:rPr>
              <a:t>complessità </a:t>
            </a:r>
            <a:r>
              <a:rPr lang="it-IT" sz="2000" dirty="0">
                <a:latin typeface="Calibri"/>
                <a:cs typeface="Calibri"/>
              </a:rPr>
              <a:t>dell'incarico, fornendo tutte le informazioni utili circa gli oneri ipotizzabili dal momento del conferimento fino alla conclusione dell'incarico e deve </a:t>
            </a:r>
            <a:r>
              <a:rPr lang="it-IT" sz="2000" dirty="0" smtClean="0">
                <a:latin typeface="Calibri"/>
                <a:cs typeface="Calibri"/>
              </a:rPr>
              <a:t>altresì </a:t>
            </a:r>
            <a:r>
              <a:rPr lang="it-IT" sz="2000" dirty="0">
                <a:latin typeface="Calibri"/>
                <a:cs typeface="Calibri"/>
              </a:rPr>
              <a:t>indicare i dati della polizza assicurativa per i danni provocati nell'esercizio </a:t>
            </a:r>
            <a:r>
              <a:rPr lang="it-IT" sz="2000" dirty="0" smtClean="0">
                <a:latin typeface="Calibri"/>
                <a:cs typeface="Calibri"/>
              </a:rPr>
              <a:t>dell'attività </a:t>
            </a:r>
            <a:r>
              <a:rPr lang="it-IT" sz="2000" dirty="0">
                <a:latin typeface="Calibri"/>
                <a:cs typeface="Calibri"/>
              </a:rPr>
              <a:t>professionale. </a:t>
            </a:r>
            <a:endParaRPr lang="it-IT" sz="2000" dirty="0" smtClean="0">
              <a:latin typeface="Calibri"/>
              <a:cs typeface="Calibri"/>
            </a:endParaRPr>
          </a:p>
          <a:p>
            <a:pPr algn="just"/>
            <a:r>
              <a:rPr lang="it-IT" sz="2000" b="1" u="sng" dirty="0" smtClean="0">
                <a:latin typeface="Calibri"/>
                <a:cs typeface="Calibri"/>
              </a:rPr>
              <a:t>In </a:t>
            </a:r>
            <a:r>
              <a:rPr lang="it-IT" sz="2000" b="1" u="sng" dirty="0">
                <a:latin typeface="Calibri"/>
                <a:cs typeface="Calibri"/>
              </a:rPr>
              <a:t>ogni caso </a:t>
            </a:r>
            <a:r>
              <a:rPr lang="it-IT" sz="2000" dirty="0">
                <a:latin typeface="Calibri"/>
                <a:cs typeface="Calibri"/>
              </a:rPr>
              <a:t>la </a:t>
            </a:r>
            <a:r>
              <a:rPr lang="it-IT" sz="2000" u="sng" dirty="0">
                <a:latin typeface="Calibri"/>
                <a:cs typeface="Calibri"/>
              </a:rPr>
              <a:t>misura del compenso </a:t>
            </a:r>
            <a:r>
              <a:rPr lang="it-IT" sz="2000" dirty="0">
                <a:latin typeface="Calibri"/>
                <a:cs typeface="Calibri"/>
              </a:rPr>
              <a:t>è</a:t>
            </a:r>
            <a:r>
              <a:rPr lang="it-IT" sz="2000" dirty="0" smtClean="0">
                <a:latin typeface="Calibri"/>
                <a:cs typeface="Calibri"/>
              </a:rPr>
              <a:t> </a:t>
            </a:r>
            <a:r>
              <a:rPr lang="it-IT" sz="2000" dirty="0">
                <a:latin typeface="Calibri"/>
                <a:cs typeface="Calibri"/>
              </a:rPr>
              <a:t>previamente resa nota al cliente </a:t>
            </a:r>
            <a:r>
              <a:rPr lang="it-IT" sz="2000" b="1" dirty="0" smtClean="0">
                <a:solidFill>
                  <a:srgbClr val="FF0000"/>
                </a:solidFill>
                <a:latin typeface="Calibri"/>
                <a:cs typeface="Calibri"/>
              </a:rPr>
              <a:t>obbligatoriamente</a:t>
            </a:r>
            <a:r>
              <a:rPr lang="it-IT" sz="2000" b="1" dirty="0">
                <a:solidFill>
                  <a:srgbClr val="FF0000"/>
                </a:solidFill>
                <a:latin typeface="Calibri"/>
                <a:cs typeface="Calibri"/>
              </a:rPr>
              <a:t>, in forma scritta o digitale</a:t>
            </a:r>
            <a:r>
              <a:rPr lang="it-IT" sz="2000" dirty="0" smtClean="0">
                <a:latin typeface="Calibri"/>
                <a:cs typeface="Calibri"/>
              </a:rPr>
              <a:t>, </a:t>
            </a:r>
            <a:r>
              <a:rPr lang="it-IT" sz="2000" dirty="0">
                <a:latin typeface="Calibri"/>
                <a:cs typeface="Calibri"/>
              </a:rPr>
              <a:t>con un preventivo di massima, deve essere adeguata all'importanza dell'opera e va pattuita indicando per </a:t>
            </a:r>
            <a:r>
              <a:rPr lang="it-IT" sz="2000" u="sng" dirty="0">
                <a:latin typeface="Calibri"/>
                <a:cs typeface="Calibri"/>
              </a:rPr>
              <a:t>le singole prestazioni tutte le voci di costo, comprensive di spese, oneri e contributi</a:t>
            </a:r>
            <a:r>
              <a:rPr lang="it-IT" sz="2000" u="sng" dirty="0" smtClean="0">
                <a:latin typeface="Calibri"/>
                <a:cs typeface="Calibri"/>
              </a:rPr>
              <a:t>.”</a:t>
            </a:r>
            <a:endParaRPr lang="it-IT" sz="2000" u="sng" dirty="0">
              <a:latin typeface="Calibri"/>
              <a:cs typeface="Calibri"/>
            </a:endParaRPr>
          </a:p>
        </p:txBody>
      </p:sp>
    </p:spTree>
    <p:extLst>
      <p:ext uri="{BB962C8B-B14F-4D97-AF65-F5344CB8AC3E}">
        <p14:creationId xmlns:p14="http://schemas.microsoft.com/office/powerpoint/2010/main" val="3634694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p:cNvGraphicFramePr>
            <a:graphicFrameLocks noGrp="1"/>
          </p:cNvGraphicFramePr>
          <p:nvPr>
            <p:ph idx="1"/>
            <p:extLst>
              <p:ext uri="{D42A27DB-BD31-4B8C-83A1-F6EECF244321}">
                <p14:modId xmlns:p14="http://schemas.microsoft.com/office/powerpoint/2010/main" val="3905140268"/>
              </p:ext>
            </p:extLst>
          </p:nvPr>
        </p:nvGraphicFramePr>
        <p:xfrm>
          <a:off x="762000" y="685800"/>
          <a:ext cx="7543800" cy="5207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685285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5113732"/>
            <a:ext cx="6781800" cy="1058467"/>
          </a:xfrm>
        </p:spPr>
        <p:txBody>
          <a:bodyPr/>
          <a:lstStyle/>
          <a:p>
            <a:r>
              <a:rPr lang="it-IT" dirty="0" smtClean="0"/>
              <a:t>Gli aspetti deontologici</a:t>
            </a:r>
            <a:endParaRPr lang="it-IT" dirty="0"/>
          </a:p>
        </p:txBody>
      </p:sp>
      <p:sp>
        <p:nvSpPr>
          <p:cNvPr id="3" name="Segnaposto contenuto 2"/>
          <p:cNvSpPr>
            <a:spLocks noGrp="1"/>
          </p:cNvSpPr>
          <p:nvPr>
            <p:ph idx="1"/>
          </p:nvPr>
        </p:nvSpPr>
        <p:spPr>
          <a:xfrm>
            <a:off x="762000" y="484635"/>
            <a:ext cx="7543800" cy="4629097"/>
          </a:xfrm>
        </p:spPr>
        <p:txBody>
          <a:bodyPr>
            <a:normAutofit fontScale="85000" lnSpcReduction="10000"/>
          </a:bodyPr>
          <a:lstStyle/>
          <a:p>
            <a:pPr marL="0" indent="0">
              <a:buNone/>
            </a:pPr>
            <a:r>
              <a:rPr lang="it-IT" b="1" dirty="0" smtClean="0"/>
              <a:t>IL </a:t>
            </a:r>
            <a:r>
              <a:rPr lang="it-IT" b="1" dirty="0" smtClean="0"/>
              <a:t>CODICE </a:t>
            </a:r>
            <a:r>
              <a:rPr lang="it-IT" b="1" dirty="0"/>
              <a:t>DI </a:t>
            </a:r>
            <a:r>
              <a:rPr lang="it-IT" b="1" dirty="0" smtClean="0"/>
              <a:t>DEONTOLOGIA DISPONE</a:t>
            </a:r>
            <a:r>
              <a:rPr lang="it-IT" dirty="0" smtClean="0"/>
              <a:t>:</a:t>
            </a:r>
            <a:endParaRPr lang="it-IT" dirty="0"/>
          </a:p>
          <a:p>
            <a:pPr algn="just">
              <a:buFont typeface="Wingdings" charset="2"/>
              <a:buChar char="Ø"/>
            </a:pPr>
            <a:r>
              <a:rPr lang="it-IT" b="1" dirty="0">
                <a:sym typeface="Wingdings"/>
              </a:rPr>
              <a:t>art. 25 </a:t>
            </a:r>
            <a:r>
              <a:rPr lang="it-IT" b="1" dirty="0" smtClean="0">
                <a:sym typeface="Wingdings"/>
              </a:rPr>
              <a:t>1° </a:t>
            </a:r>
            <a:r>
              <a:rPr lang="it-IT" b="1" dirty="0">
                <a:sym typeface="Wingdings"/>
              </a:rPr>
              <a:t>comma </a:t>
            </a:r>
            <a:r>
              <a:rPr lang="it-IT" dirty="0" smtClean="0"/>
              <a:t>Il </a:t>
            </a:r>
            <a:r>
              <a:rPr lang="it-IT" dirty="0"/>
              <a:t>compenso, liberamente determinato dalle parti, deve essere commisurato all’importanza dell’incarico, alle conoscenze tecniche e all’impegno richiesti, alla difficoltà della prestazione, tenuto conto anche del risultato economico conseguito e dei vantaggi, anche non patrimoniali, derivati al cliente. </a:t>
            </a:r>
            <a:endParaRPr lang="it-IT" b="1" dirty="0" smtClean="0">
              <a:sym typeface="Wingdings"/>
            </a:endParaRPr>
          </a:p>
          <a:p>
            <a:pPr lvl="0" algn="just">
              <a:buFont typeface="Wingdings" charset="2"/>
              <a:buChar char="Ø"/>
            </a:pPr>
            <a:r>
              <a:rPr lang="it-IT" b="1" dirty="0" smtClean="0">
                <a:sym typeface="Wingdings"/>
              </a:rPr>
              <a:t>art</a:t>
            </a:r>
            <a:r>
              <a:rPr lang="it-IT" b="1" dirty="0">
                <a:sym typeface="Wingdings"/>
              </a:rPr>
              <a:t>. </a:t>
            </a:r>
            <a:r>
              <a:rPr lang="it-IT" b="1" dirty="0" smtClean="0">
                <a:sym typeface="Wingdings"/>
              </a:rPr>
              <a:t>25 2° comma </a:t>
            </a:r>
            <a:r>
              <a:rPr lang="it-IT" b="1" dirty="0" smtClean="0"/>
              <a:t> </a:t>
            </a:r>
            <a:r>
              <a:rPr lang="it-IT" dirty="0"/>
              <a:t>La misura del compenso è pattuita per iscritto all’atto del conferimento dell’incarico professionale con preventivo di massima comprensivo di spese oneri e </a:t>
            </a:r>
            <a:r>
              <a:rPr lang="it-IT" dirty="0" smtClean="0"/>
              <a:t>contributi</a:t>
            </a:r>
            <a:r>
              <a:rPr lang="it-IT" dirty="0"/>
              <a:t>.</a:t>
            </a:r>
            <a:endParaRPr lang="it-IT" b="1" dirty="0"/>
          </a:p>
          <a:p>
            <a:pPr algn="just">
              <a:buFont typeface="Wingdings" charset="2"/>
              <a:buChar char="Ø"/>
            </a:pPr>
            <a:r>
              <a:rPr lang="it-IT" b="1" dirty="0" smtClean="0">
                <a:sym typeface="Wingdings"/>
              </a:rPr>
              <a:t>art. 22 2° comma</a:t>
            </a:r>
            <a:r>
              <a:rPr lang="it-IT" dirty="0" smtClean="0">
                <a:sym typeface="Wingdings"/>
              </a:rPr>
              <a:t> </a:t>
            </a:r>
            <a:r>
              <a:rPr lang="it-IT" dirty="0" smtClean="0"/>
              <a:t>Il </a:t>
            </a:r>
            <a:r>
              <a:rPr lang="it-IT" dirty="0"/>
              <a:t>professionista deve, tempestivamente, illustrare al cliente, con </a:t>
            </a:r>
            <a:r>
              <a:rPr lang="it-IT" dirty="0" smtClean="0"/>
              <a:t>semplicità e </a:t>
            </a:r>
            <a:r>
              <a:rPr lang="it-IT" dirty="0"/>
              <a:t>chiarezza, gli elementi essenziali e gli eventuali rischi connessi </a:t>
            </a:r>
            <a:r>
              <a:rPr lang="it-IT" dirty="0" smtClean="0"/>
              <a:t>all’incarico affidatogli.</a:t>
            </a:r>
            <a:endParaRPr lang="it-IT" dirty="0"/>
          </a:p>
          <a:p>
            <a:pPr algn="just">
              <a:buFont typeface="Wingdings" charset="2"/>
              <a:buChar char="Ø"/>
            </a:pPr>
            <a:r>
              <a:rPr lang="it-IT" b="1" dirty="0" smtClean="0"/>
              <a:t>Art. 22 3° comma</a:t>
            </a:r>
            <a:r>
              <a:rPr lang="it-IT" dirty="0" smtClean="0"/>
              <a:t>: Il </a:t>
            </a:r>
            <a:r>
              <a:rPr lang="it-IT" dirty="0"/>
              <a:t>professionista deve inoltre, nel corso del mandato, ragguagliare </a:t>
            </a:r>
            <a:r>
              <a:rPr lang="it-IT" dirty="0" smtClean="0"/>
              <a:t>tempestivamente </a:t>
            </a:r>
            <a:r>
              <a:rPr lang="it-IT" dirty="0"/>
              <a:t>il cliente sugli avvenimenti essenziali. </a:t>
            </a:r>
          </a:p>
          <a:p>
            <a:pPr marL="0" indent="0">
              <a:buNone/>
            </a:pPr>
            <a:endParaRPr lang="it-IT" dirty="0"/>
          </a:p>
        </p:txBody>
      </p:sp>
    </p:spTree>
    <p:extLst>
      <p:ext uri="{BB962C8B-B14F-4D97-AF65-F5344CB8AC3E}">
        <p14:creationId xmlns:p14="http://schemas.microsoft.com/office/powerpoint/2010/main" val="1322256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preventivo</a:t>
            </a:r>
            <a:endParaRPr lang="it-IT" dirty="0"/>
          </a:p>
        </p:txBody>
      </p:sp>
      <p:sp>
        <p:nvSpPr>
          <p:cNvPr id="3" name="Segnaposto contenuto 2"/>
          <p:cNvSpPr>
            <a:spLocks noGrp="1"/>
          </p:cNvSpPr>
          <p:nvPr>
            <p:ph idx="1"/>
          </p:nvPr>
        </p:nvSpPr>
        <p:spPr>
          <a:xfrm>
            <a:off x="762000" y="711200"/>
            <a:ext cx="7543800" cy="4635500"/>
          </a:xfrm>
        </p:spPr>
        <p:txBody>
          <a:bodyPr>
            <a:normAutofit lnSpcReduction="10000"/>
          </a:bodyPr>
          <a:lstStyle/>
          <a:p>
            <a:pPr marL="0" indent="0">
              <a:buNone/>
            </a:pPr>
            <a:r>
              <a:rPr lang="it-IT" b="1" u="sng" dirty="0" smtClean="0"/>
              <a:t>La “misura del compenso”</a:t>
            </a:r>
          </a:p>
          <a:p>
            <a:pPr marL="0" indent="0" algn="just">
              <a:buNone/>
            </a:pPr>
            <a:r>
              <a:rPr lang="it-IT" dirty="0" smtClean="0"/>
              <a:t>Quello che la normativa richiede di rendere noto in forma scritta è la </a:t>
            </a:r>
            <a:r>
              <a:rPr lang="it-IT" b="1" u="sng" dirty="0" smtClean="0">
                <a:solidFill>
                  <a:srgbClr val="FF0000"/>
                </a:solidFill>
              </a:rPr>
              <a:t>misura del compenso, </a:t>
            </a:r>
            <a:r>
              <a:rPr lang="it-IT" dirty="0" smtClean="0"/>
              <a:t>cioè le modalità con le quali il compenso verrà determinato e non il suo l’importo del compenso in assoluto.</a:t>
            </a:r>
          </a:p>
          <a:p>
            <a:pPr marL="0" indent="0" algn="just">
              <a:buNone/>
            </a:pPr>
            <a:r>
              <a:rPr lang="it-IT" dirty="0" smtClean="0"/>
              <a:t>Ad esempio per la contabilità posso dire che la misura del compenso e determinata in un </a:t>
            </a:r>
            <a:r>
              <a:rPr lang="it-IT" i="1" dirty="0" smtClean="0"/>
              <a:t>x</a:t>
            </a:r>
            <a:r>
              <a:rPr lang="it-IT" dirty="0" smtClean="0"/>
              <a:t>% sul fatturato ovvero un importo fisso </a:t>
            </a:r>
            <a:r>
              <a:rPr lang="it-IT" i="1" dirty="0" err="1" smtClean="0"/>
              <a:t>x,yy</a:t>
            </a:r>
            <a:r>
              <a:rPr lang="it-IT" dirty="0" smtClean="0"/>
              <a:t> € per riga di giornale.</a:t>
            </a:r>
          </a:p>
          <a:p>
            <a:pPr marL="0" indent="0" algn="just">
              <a:buNone/>
            </a:pPr>
            <a:r>
              <a:rPr lang="it-IT" dirty="0" smtClean="0"/>
              <a:t>In entrambi in casi il compenso per la prestazione potrà essere determinato solo consuntivo, una volta verificato il volume d’affari ovvero il numero delle righe di giornale generate dalla contabilità.</a:t>
            </a:r>
            <a:endParaRPr lang="it-IT" dirty="0"/>
          </a:p>
        </p:txBody>
      </p:sp>
    </p:spTree>
    <p:extLst>
      <p:ext uri="{BB962C8B-B14F-4D97-AF65-F5344CB8AC3E}">
        <p14:creationId xmlns:p14="http://schemas.microsoft.com/office/powerpoint/2010/main" val="1269765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L’informativa</a:t>
            </a:r>
            <a:endParaRPr lang="it-IT" dirty="0"/>
          </a:p>
        </p:txBody>
      </p:sp>
      <p:sp>
        <p:nvSpPr>
          <p:cNvPr id="3" name="Segnaposto contenuto 2"/>
          <p:cNvSpPr>
            <a:spLocks noGrp="1"/>
          </p:cNvSpPr>
          <p:nvPr>
            <p:ph idx="1"/>
          </p:nvPr>
        </p:nvSpPr>
        <p:spPr>
          <a:xfrm>
            <a:off x="762000" y="685800"/>
            <a:ext cx="7543800" cy="4648200"/>
          </a:xfrm>
        </p:spPr>
        <p:txBody>
          <a:bodyPr>
            <a:normAutofit lnSpcReduction="10000"/>
          </a:bodyPr>
          <a:lstStyle/>
          <a:p>
            <a:pPr marL="0" indent="0">
              <a:buNone/>
            </a:pPr>
            <a:r>
              <a:rPr lang="it-IT" b="1" dirty="0" smtClean="0">
                <a:latin typeface="Calibri"/>
                <a:cs typeface="Calibri"/>
              </a:rPr>
              <a:t>Grado di complessità ?</a:t>
            </a:r>
          </a:p>
          <a:p>
            <a:pPr marL="0" indent="0">
              <a:buNone/>
            </a:pPr>
            <a:r>
              <a:rPr lang="it-IT" dirty="0" smtClean="0">
                <a:latin typeface="Calibri"/>
                <a:cs typeface="Calibri"/>
              </a:rPr>
              <a:t>“Il professionista </a:t>
            </a:r>
            <a:r>
              <a:rPr lang="it-IT" b="1" u="sng" dirty="0">
                <a:latin typeface="Calibri"/>
                <a:cs typeface="Calibri"/>
              </a:rPr>
              <a:t>deve rendere noto</a:t>
            </a:r>
            <a:r>
              <a:rPr lang="it-IT" dirty="0">
                <a:latin typeface="Calibri"/>
                <a:cs typeface="Calibri"/>
              </a:rPr>
              <a:t> </a:t>
            </a:r>
            <a:r>
              <a:rPr lang="it-IT" b="1" dirty="0">
                <a:solidFill>
                  <a:srgbClr val="FF0000"/>
                </a:solidFill>
                <a:latin typeface="Calibri"/>
                <a:cs typeface="Calibri"/>
              </a:rPr>
              <a:t>obbligatoriamente, in forma scritta o digitale,</a:t>
            </a:r>
            <a:r>
              <a:rPr lang="it-IT" dirty="0">
                <a:latin typeface="Calibri"/>
                <a:cs typeface="Calibri"/>
              </a:rPr>
              <a:t> al cliente il grado di complessità </a:t>
            </a:r>
            <a:r>
              <a:rPr lang="it-IT" dirty="0" smtClean="0">
                <a:latin typeface="Calibri"/>
                <a:cs typeface="Calibri"/>
              </a:rPr>
              <a:t>dell'incarico”</a:t>
            </a:r>
          </a:p>
          <a:p>
            <a:pPr marL="0" indent="0">
              <a:buNone/>
            </a:pPr>
            <a:r>
              <a:rPr lang="it-IT" b="1" dirty="0" smtClean="0">
                <a:latin typeface="Calibri"/>
                <a:cs typeface="Calibri"/>
              </a:rPr>
              <a:t>Ma che cosa significa grado di complessità?</a:t>
            </a:r>
          </a:p>
          <a:p>
            <a:pPr marL="0" indent="0">
              <a:buNone/>
            </a:pPr>
            <a:r>
              <a:rPr lang="it-IT" dirty="0" smtClean="0">
                <a:latin typeface="Calibri"/>
                <a:cs typeface="Calibri"/>
                <a:sym typeface="Wingdings"/>
              </a:rPr>
              <a:t></a:t>
            </a:r>
            <a:r>
              <a:rPr lang="it-IT" dirty="0" smtClean="0">
                <a:latin typeface="Calibri"/>
                <a:cs typeface="Calibri"/>
              </a:rPr>
              <a:t> Che la quantificazione </a:t>
            </a:r>
            <a:r>
              <a:rPr lang="it-IT" dirty="0">
                <a:latin typeface="Calibri"/>
                <a:cs typeface="Calibri"/>
              </a:rPr>
              <a:t>del compenso </a:t>
            </a:r>
            <a:r>
              <a:rPr lang="it-IT" dirty="0" smtClean="0">
                <a:latin typeface="Calibri"/>
                <a:cs typeface="Calibri"/>
              </a:rPr>
              <a:t>è in </a:t>
            </a:r>
            <a:r>
              <a:rPr lang="it-IT" dirty="0">
                <a:latin typeface="Calibri"/>
                <a:cs typeface="Calibri"/>
              </a:rPr>
              <a:t>funzione </a:t>
            </a:r>
            <a:r>
              <a:rPr lang="it-IT" b="1" u="sng" dirty="0">
                <a:solidFill>
                  <a:srgbClr val="FF0000"/>
                </a:solidFill>
                <a:latin typeface="Calibri"/>
                <a:cs typeface="Calibri"/>
              </a:rPr>
              <a:t>dell’importanza dell’opera</a:t>
            </a:r>
            <a:r>
              <a:rPr lang="it-IT" dirty="0">
                <a:latin typeface="Calibri"/>
                <a:cs typeface="Calibri"/>
              </a:rPr>
              <a:t>.</a:t>
            </a:r>
          </a:p>
          <a:p>
            <a:pPr marL="0" indent="0" algn="just">
              <a:buNone/>
            </a:pPr>
            <a:r>
              <a:rPr lang="it-IT" dirty="0" smtClean="0">
                <a:latin typeface="Calibri"/>
                <a:cs typeface="Calibri"/>
                <a:sym typeface="Wingdings"/>
              </a:rPr>
              <a:t></a:t>
            </a:r>
            <a:r>
              <a:rPr lang="it-IT" dirty="0" smtClean="0">
                <a:latin typeface="Calibri"/>
                <a:cs typeface="Calibri"/>
              </a:rPr>
              <a:t> l’importanza non è un valore assoluto, ma dipende dalle singole circostanze; ipotizziamo un contenzioso tributario da 50.000 €, per un soggetto che ne fattura 100.000 è certo cosa ben diversa rispetto ad un soggetto che invece ha un fatturato di 2.000.000 di €.</a:t>
            </a:r>
          </a:p>
          <a:p>
            <a:pPr marL="0" indent="0">
              <a:buNone/>
            </a:pPr>
            <a:endParaRPr lang="it-IT" b="1" dirty="0"/>
          </a:p>
        </p:txBody>
      </p:sp>
    </p:spTree>
    <p:extLst>
      <p:ext uri="{BB962C8B-B14F-4D97-AF65-F5344CB8AC3E}">
        <p14:creationId xmlns:p14="http://schemas.microsoft.com/office/powerpoint/2010/main" val="204996524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arta di giornale">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Carta di giornale.thmx</Template>
  <TotalTime>2801</TotalTime>
  <Words>4588</Words>
  <Application>Microsoft Macintosh PowerPoint</Application>
  <PresentationFormat>Presentazione su schermo (4:3)</PresentationFormat>
  <Paragraphs>344</Paragraphs>
  <Slides>42</Slides>
  <Notes>1</Notes>
  <HiddenSlides>0</HiddenSlides>
  <MMClips>0</MMClips>
  <ScaleCrop>false</ScaleCrop>
  <HeadingPairs>
    <vt:vector size="4" baseType="variant">
      <vt:variant>
        <vt:lpstr>Tema</vt:lpstr>
      </vt:variant>
      <vt:variant>
        <vt:i4>1</vt:i4>
      </vt:variant>
      <vt:variant>
        <vt:lpstr>Titoli diapositive</vt:lpstr>
      </vt:variant>
      <vt:variant>
        <vt:i4>42</vt:i4>
      </vt:variant>
    </vt:vector>
  </HeadingPairs>
  <TitlesOfParts>
    <vt:vector size="43" baseType="lpstr">
      <vt:lpstr>Carta di giornale</vt:lpstr>
      <vt:lpstr>La gestione dell’incarico</vt:lpstr>
      <vt:lpstr>Presentazione di PowerPoint</vt:lpstr>
      <vt:lpstr>Presentazione di PowerPoint</vt:lpstr>
      <vt:lpstr>Presentazione di PowerPoint</vt:lpstr>
      <vt:lpstr>Presentazione di PowerPoint</vt:lpstr>
      <vt:lpstr>Presentazione di PowerPoint</vt:lpstr>
      <vt:lpstr>Gli aspetti deontologici</vt:lpstr>
      <vt:lpstr>Il preventivo</vt:lpstr>
      <vt:lpstr>L’informativa</vt:lpstr>
      <vt:lpstr>L’informativa</vt:lpstr>
      <vt:lpstr>Presentazione di PowerPoint</vt:lpstr>
      <vt:lpstr>Il mandato</vt:lpstr>
      <vt:lpstr>Clausole indispensabili</vt:lpstr>
      <vt:lpstr>Clausole opportune</vt:lpstr>
      <vt:lpstr>Presentazione di PowerPoint</vt:lpstr>
      <vt:lpstr>Oggetto della prestazione</vt:lpstr>
      <vt:lpstr>Tenuta della contabilità descrizione</vt:lpstr>
      <vt:lpstr>Tenuta della contabilità : le singole prestazioni 1</vt:lpstr>
      <vt:lpstr>Tenuta della contabilità : le singole prestazioni 2</vt:lpstr>
      <vt:lpstr>      Bilancio</vt:lpstr>
      <vt:lpstr>Dichiarazioni fiscali</vt:lpstr>
      <vt:lpstr>Assistenza e Consulenza</vt:lpstr>
      <vt:lpstr>Consulenza e assistenza generica e continuativa 1</vt:lpstr>
      <vt:lpstr>Consulenza e assistenza generica e continuativa 2</vt:lpstr>
      <vt:lpstr>Esclusioni</vt:lpstr>
      <vt:lpstr>Consulenza ed assistenza nell’ apertura di una ditta individuale.</vt:lpstr>
      <vt:lpstr>Consulenza ed assistenza per la costituzione di una società commerciale.</vt:lpstr>
      <vt:lpstr> </vt:lpstr>
      <vt:lpstr>Presentazione di PowerPoint</vt:lpstr>
      <vt:lpstr>Presentazione di PowerPoint</vt:lpstr>
      <vt:lpstr>COMPENSO</vt:lpstr>
      <vt:lpstr>SPESE E CONTRIBUTI</vt:lpstr>
      <vt:lpstr>OBBLIGHI DEL PROFESSIONISTA</vt:lpstr>
      <vt:lpstr>DIRITTI E OBBLIGHI DEL CLIENTE</vt:lpstr>
      <vt:lpstr>Deposito della documentazione </vt:lpstr>
      <vt:lpstr>Recesso del professionista</vt:lpstr>
      <vt:lpstr>Recesso del Cliente </vt:lpstr>
      <vt:lpstr>POLIZZA ASSICURATIVA</vt:lpstr>
      <vt:lpstr>Obbligo di denunzia</vt:lpstr>
      <vt:lpstr>Diritto di ritenzione</vt:lpstr>
      <vt:lpstr>Appropriazione indebita</vt:lpstr>
      <vt:lpstr>La SPECIFICA APPROVAZIONE ex art. 1341</vt:lpstr>
    </vt:vector>
  </TitlesOfParts>
  <Company>casa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MANDATO PROFESSIONALE</dc:title>
  <dc:creator>Alessandro Lini</dc:creator>
  <cp:lastModifiedBy>Alessandro Lini</cp:lastModifiedBy>
  <cp:revision>58</cp:revision>
  <cp:lastPrinted>2015-11-04T17:42:19Z</cp:lastPrinted>
  <dcterms:created xsi:type="dcterms:W3CDTF">2015-10-08T06:16:13Z</dcterms:created>
  <dcterms:modified xsi:type="dcterms:W3CDTF">2018-01-14T15:55:06Z</dcterms:modified>
</cp:coreProperties>
</file>